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media/image5.png" Type="http://schemas.openxmlformats.org/officeDocument/2006/relationships/image"/><Relationship Id="rId16" Target="../media/image6.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2395874" y="-6560993"/>
            <a:ext cx="8801775" cy="8633722"/>
          </a:xfrm>
          <a:custGeom>
            <a:avLst/>
            <a:gdLst/>
            <a:ahLst/>
            <a:cxnLst/>
            <a:rect r="r" b="b" t="t" l="l"/>
            <a:pathLst>
              <a:path h="8633722" w="8801775">
                <a:moveTo>
                  <a:pt x="0" y="0"/>
                </a:moveTo>
                <a:lnTo>
                  <a:pt x="8801776" y="0"/>
                </a:lnTo>
                <a:lnTo>
                  <a:pt x="8801776" y="8633723"/>
                </a:lnTo>
                <a:lnTo>
                  <a:pt x="0" y="8633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88555" y="2645848"/>
            <a:ext cx="8801775" cy="8633722"/>
          </a:xfrm>
          <a:custGeom>
            <a:avLst/>
            <a:gdLst/>
            <a:ahLst/>
            <a:cxnLst/>
            <a:rect r="r" b="b" t="t" l="l"/>
            <a:pathLst>
              <a:path h="8633722" w="8801775">
                <a:moveTo>
                  <a:pt x="0" y="0"/>
                </a:moveTo>
                <a:lnTo>
                  <a:pt x="8801776" y="0"/>
                </a:lnTo>
                <a:lnTo>
                  <a:pt x="8801776" y="8633722"/>
                </a:lnTo>
                <a:lnTo>
                  <a:pt x="0" y="8633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8221" y="248545"/>
            <a:ext cx="1958129" cy="1907544"/>
          </a:xfrm>
          <a:custGeom>
            <a:avLst/>
            <a:gdLst/>
            <a:ahLst/>
            <a:cxnLst/>
            <a:rect r="r" b="b" t="t" l="l"/>
            <a:pathLst>
              <a:path h="1907544" w="1958129">
                <a:moveTo>
                  <a:pt x="0" y="0"/>
                </a:moveTo>
                <a:lnTo>
                  <a:pt x="1958129" y="0"/>
                </a:lnTo>
                <a:lnTo>
                  <a:pt x="1958129" y="1907543"/>
                </a:lnTo>
                <a:lnTo>
                  <a:pt x="0" y="1907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23538" y="7897290"/>
            <a:ext cx="1225624" cy="1192430"/>
          </a:xfrm>
          <a:custGeom>
            <a:avLst/>
            <a:gdLst/>
            <a:ahLst/>
            <a:cxnLst/>
            <a:rect r="r" b="b" t="t" l="l"/>
            <a:pathLst>
              <a:path h="1192430" w="1225624">
                <a:moveTo>
                  <a:pt x="0" y="0"/>
                </a:moveTo>
                <a:lnTo>
                  <a:pt x="1225623" y="0"/>
                </a:lnTo>
                <a:lnTo>
                  <a:pt x="1225623" y="1192430"/>
                </a:lnTo>
                <a:lnTo>
                  <a:pt x="0" y="1192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true" flipV="false" rot="0">
            <a:off x="11888004" y="1793045"/>
            <a:ext cx="6445065" cy="12208490"/>
          </a:xfrm>
          <a:custGeom>
            <a:avLst/>
            <a:gdLst/>
            <a:ahLst/>
            <a:cxnLst/>
            <a:rect r="r" b="b" t="t" l="l"/>
            <a:pathLst>
              <a:path h="12208490" w="6445065">
                <a:moveTo>
                  <a:pt x="6445065" y="0"/>
                </a:moveTo>
                <a:lnTo>
                  <a:pt x="0" y="0"/>
                </a:lnTo>
                <a:lnTo>
                  <a:pt x="0" y="12208490"/>
                </a:lnTo>
                <a:lnTo>
                  <a:pt x="6445065" y="12208490"/>
                </a:lnTo>
                <a:lnTo>
                  <a:pt x="6445065" y="0"/>
                </a:lnTo>
                <a:close/>
              </a:path>
            </a:pathLst>
          </a:custGeom>
          <a:blipFill>
            <a:blip r:embed="rId8"/>
            <a:stretch>
              <a:fillRect l="0" t="0" r="0" b="0"/>
            </a:stretch>
          </a:blipFill>
        </p:spPr>
      </p:sp>
      <p:sp>
        <p:nvSpPr>
          <p:cNvPr name="Freeform 7" id="7"/>
          <p:cNvSpPr/>
          <p:nvPr/>
        </p:nvSpPr>
        <p:spPr>
          <a:xfrm flipH="false" flipV="false" rot="0">
            <a:off x="17354733" y="-626799"/>
            <a:ext cx="1550073" cy="1508092"/>
          </a:xfrm>
          <a:custGeom>
            <a:avLst/>
            <a:gdLst/>
            <a:ahLst/>
            <a:cxnLst/>
            <a:rect r="r" b="b" t="t" l="l"/>
            <a:pathLst>
              <a:path h="1508092" w="1550073">
                <a:moveTo>
                  <a:pt x="0" y="0"/>
                </a:moveTo>
                <a:lnTo>
                  <a:pt x="1550073" y="0"/>
                </a:lnTo>
                <a:lnTo>
                  <a:pt x="1550073" y="1508092"/>
                </a:lnTo>
                <a:lnTo>
                  <a:pt x="0" y="15080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6106747" y="1004991"/>
            <a:ext cx="809991" cy="788054"/>
          </a:xfrm>
          <a:custGeom>
            <a:avLst/>
            <a:gdLst/>
            <a:ahLst/>
            <a:cxnLst/>
            <a:rect r="r" b="b" t="t" l="l"/>
            <a:pathLst>
              <a:path h="788054" w="809991">
                <a:moveTo>
                  <a:pt x="0" y="0"/>
                </a:moveTo>
                <a:lnTo>
                  <a:pt x="809991" y="0"/>
                </a:lnTo>
                <a:lnTo>
                  <a:pt x="809991" y="788054"/>
                </a:lnTo>
                <a:lnTo>
                  <a:pt x="0" y="78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6951289" y="1371052"/>
            <a:ext cx="806889" cy="785036"/>
          </a:xfrm>
          <a:custGeom>
            <a:avLst/>
            <a:gdLst/>
            <a:ahLst/>
            <a:cxnLst/>
            <a:rect r="r" b="b" t="t" l="l"/>
            <a:pathLst>
              <a:path h="785036" w="806889">
                <a:moveTo>
                  <a:pt x="0" y="0"/>
                </a:moveTo>
                <a:lnTo>
                  <a:pt x="806889" y="0"/>
                </a:lnTo>
                <a:lnTo>
                  <a:pt x="806889" y="785036"/>
                </a:lnTo>
                <a:lnTo>
                  <a:pt x="0" y="785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892878" y="7897290"/>
            <a:ext cx="3897892" cy="3792324"/>
          </a:xfrm>
          <a:custGeom>
            <a:avLst/>
            <a:gdLst/>
            <a:ahLst/>
            <a:cxnLst/>
            <a:rect r="r" b="b" t="t" l="l"/>
            <a:pathLst>
              <a:path h="3792324" w="3897892">
                <a:moveTo>
                  <a:pt x="0" y="0"/>
                </a:moveTo>
                <a:lnTo>
                  <a:pt x="3897892" y="0"/>
                </a:lnTo>
                <a:lnTo>
                  <a:pt x="3897892" y="3792324"/>
                </a:lnTo>
                <a:lnTo>
                  <a:pt x="0" y="379232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0">
            <a:off x="1446780" y="2984716"/>
            <a:ext cx="105781" cy="4258559"/>
            <a:chOff x="0" y="0"/>
            <a:chExt cx="27860" cy="1121596"/>
          </a:xfrm>
        </p:grpSpPr>
        <p:sp>
          <p:nvSpPr>
            <p:cNvPr name="Freeform 12" id="12"/>
            <p:cNvSpPr/>
            <p:nvPr/>
          </p:nvSpPr>
          <p:spPr>
            <a:xfrm flipH="false" flipV="false" rot="0">
              <a:off x="0" y="0"/>
              <a:ext cx="27860" cy="1121596"/>
            </a:xfrm>
            <a:custGeom>
              <a:avLst/>
              <a:gdLst/>
              <a:ahLst/>
              <a:cxnLst/>
              <a:rect r="r" b="b" t="t" l="l"/>
              <a:pathLst>
                <a:path h="1121596" w="27860">
                  <a:moveTo>
                    <a:pt x="13930" y="0"/>
                  </a:moveTo>
                  <a:lnTo>
                    <a:pt x="13930" y="0"/>
                  </a:lnTo>
                  <a:cubicBezTo>
                    <a:pt x="21623" y="0"/>
                    <a:pt x="27860" y="6237"/>
                    <a:pt x="27860" y="13930"/>
                  </a:cubicBezTo>
                  <a:lnTo>
                    <a:pt x="27860" y="1107666"/>
                  </a:lnTo>
                  <a:cubicBezTo>
                    <a:pt x="27860" y="1111360"/>
                    <a:pt x="26392" y="1114903"/>
                    <a:pt x="23780" y="1117516"/>
                  </a:cubicBezTo>
                  <a:cubicBezTo>
                    <a:pt x="21168" y="1120128"/>
                    <a:pt x="17624" y="1121596"/>
                    <a:pt x="13930" y="1121596"/>
                  </a:cubicBezTo>
                  <a:lnTo>
                    <a:pt x="13930" y="1121596"/>
                  </a:lnTo>
                  <a:cubicBezTo>
                    <a:pt x="10236" y="1121596"/>
                    <a:pt x="6692" y="1120128"/>
                    <a:pt x="4080" y="1117516"/>
                  </a:cubicBezTo>
                  <a:cubicBezTo>
                    <a:pt x="1468" y="1114903"/>
                    <a:pt x="0" y="1111360"/>
                    <a:pt x="0" y="1107666"/>
                  </a:cubicBezTo>
                  <a:lnTo>
                    <a:pt x="0" y="13930"/>
                  </a:lnTo>
                  <a:cubicBezTo>
                    <a:pt x="0" y="10236"/>
                    <a:pt x="1468" y="6692"/>
                    <a:pt x="4080" y="4080"/>
                  </a:cubicBezTo>
                  <a:cubicBezTo>
                    <a:pt x="6692" y="1468"/>
                    <a:pt x="10236" y="0"/>
                    <a:pt x="13930" y="0"/>
                  </a:cubicBezTo>
                  <a:close/>
                </a:path>
              </a:pathLst>
            </a:custGeom>
            <a:solidFill>
              <a:srgbClr val="1E5B82"/>
            </a:solidFill>
          </p:spPr>
        </p:sp>
        <p:sp>
          <p:nvSpPr>
            <p:cNvPr name="TextBox 13" id="13"/>
            <p:cNvSpPr txBox="true"/>
            <p:nvPr/>
          </p:nvSpPr>
          <p:spPr>
            <a:xfrm>
              <a:off x="0" y="-28575"/>
              <a:ext cx="27860" cy="1150171"/>
            </a:xfrm>
            <a:prstGeom prst="rect">
              <a:avLst/>
            </a:prstGeom>
          </p:spPr>
          <p:txBody>
            <a:bodyPr anchor="ctr" rtlCol="false" tIns="50800" lIns="50800" bIns="50800" rIns="50800"/>
            <a:lstStyle/>
            <a:p>
              <a:pPr algn="ctr">
                <a:lnSpc>
                  <a:spcPts val="2541"/>
                </a:lnSpc>
              </a:pPr>
            </a:p>
          </p:txBody>
        </p:sp>
      </p:grpSp>
      <p:sp>
        <p:nvSpPr>
          <p:cNvPr name="TextBox 14" id="14"/>
          <p:cNvSpPr txBox="true"/>
          <p:nvPr/>
        </p:nvSpPr>
        <p:spPr>
          <a:xfrm rot="0">
            <a:off x="1830496" y="2731379"/>
            <a:ext cx="10057508" cy="4511895"/>
          </a:xfrm>
          <a:prstGeom prst="rect">
            <a:avLst/>
          </a:prstGeom>
        </p:spPr>
        <p:txBody>
          <a:bodyPr anchor="t" rtlCol="false" tIns="0" lIns="0" bIns="0" rIns="0">
            <a:spAutoFit/>
          </a:bodyPr>
          <a:lstStyle/>
          <a:p>
            <a:pPr>
              <a:lnSpc>
                <a:spcPts val="8798"/>
              </a:lnSpc>
            </a:pPr>
            <a:r>
              <a:rPr lang="en-US" sz="6376" spc="-102">
                <a:solidFill>
                  <a:srgbClr val="1E5B82"/>
                </a:solidFill>
                <a:latin typeface="Codec Pro ExtraBold"/>
              </a:rPr>
              <a:t>Identifying Suicidal Tendency among Young Students of Bangladesh Using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3450613" y="4025780"/>
            <a:ext cx="10244634" cy="9179370"/>
          </a:xfrm>
          <a:custGeom>
            <a:avLst/>
            <a:gdLst/>
            <a:ahLst/>
            <a:cxnLst/>
            <a:rect r="r" b="b" t="t" l="l"/>
            <a:pathLst>
              <a:path h="9179370" w="10244634">
                <a:moveTo>
                  <a:pt x="0" y="0"/>
                </a:moveTo>
                <a:lnTo>
                  <a:pt x="10244635" y="0"/>
                </a:lnTo>
                <a:lnTo>
                  <a:pt x="10244635" y="9179371"/>
                </a:lnTo>
                <a:lnTo>
                  <a:pt x="0" y="9179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94322">
            <a:off x="-2990033" y="-3404517"/>
            <a:ext cx="10244634" cy="9179370"/>
          </a:xfrm>
          <a:custGeom>
            <a:avLst/>
            <a:gdLst/>
            <a:ahLst/>
            <a:cxnLst/>
            <a:rect r="r" b="b" t="t" l="l"/>
            <a:pathLst>
              <a:path h="9179370" w="10244634">
                <a:moveTo>
                  <a:pt x="0" y="0"/>
                </a:moveTo>
                <a:lnTo>
                  <a:pt x="10244635" y="0"/>
                </a:lnTo>
                <a:lnTo>
                  <a:pt x="10244635"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6217922" y="7162824"/>
            <a:ext cx="6890094" cy="1825956"/>
            <a:chOff x="0" y="0"/>
            <a:chExt cx="863098" cy="228731"/>
          </a:xfrm>
        </p:grpSpPr>
        <p:sp>
          <p:nvSpPr>
            <p:cNvPr name="Freeform 5" id="5"/>
            <p:cNvSpPr/>
            <p:nvPr/>
          </p:nvSpPr>
          <p:spPr>
            <a:xfrm flipH="false" flipV="false" rot="0">
              <a:off x="0" y="0"/>
              <a:ext cx="863098" cy="228731"/>
            </a:xfrm>
            <a:custGeom>
              <a:avLst/>
              <a:gdLst/>
              <a:ahLst/>
              <a:cxnLst/>
              <a:rect r="r" b="b" t="t" l="l"/>
              <a:pathLst>
                <a:path h="228731" w="863098">
                  <a:moveTo>
                    <a:pt x="24720" y="0"/>
                  </a:moveTo>
                  <a:lnTo>
                    <a:pt x="838378" y="0"/>
                  </a:lnTo>
                  <a:cubicBezTo>
                    <a:pt x="844934" y="0"/>
                    <a:pt x="851222" y="2604"/>
                    <a:pt x="855858" y="7240"/>
                  </a:cubicBezTo>
                  <a:cubicBezTo>
                    <a:pt x="860494" y="11876"/>
                    <a:pt x="863098" y="18164"/>
                    <a:pt x="863098" y="24720"/>
                  </a:cubicBezTo>
                  <a:lnTo>
                    <a:pt x="863098" y="204011"/>
                  </a:lnTo>
                  <a:cubicBezTo>
                    <a:pt x="863098" y="210567"/>
                    <a:pt x="860494" y="216855"/>
                    <a:pt x="855858" y="221491"/>
                  </a:cubicBezTo>
                  <a:cubicBezTo>
                    <a:pt x="851222" y="226127"/>
                    <a:pt x="844934" y="228731"/>
                    <a:pt x="838378" y="228731"/>
                  </a:cubicBezTo>
                  <a:lnTo>
                    <a:pt x="24720" y="228731"/>
                  </a:lnTo>
                  <a:cubicBezTo>
                    <a:pt x="18164" y="228731"/>
                    <a:pt x="11876" y="226127"/>
                    <a:pt x="7240" y="221491"/>
                  </a:cubicBezTo>
                  <a:cubicBezTo>
                    <a:pt x="2604" y="216855"/>
                    <a:pt x="0" y="210567"/>
                    <a:pt x="0" y="204011"/>
                  </a:cubicBezTo>
                  <a:lnTo>
                    <a:pt x="0" y="24720"/>
                  </a:lnTo>
                  <a:cubicBezTo>
                    <a:pt x="0" y="18164"/>
                    <a:pt x="2604" y="11876"/>
                    <a:pt x="7240" y="7240"/>
                  </a:cubicBezTo>
                  <a:cubicBezTo>
                    <a:pt x="11876" y="2604"/>
                    <a:pt x="18164" y="0"/>
                    <a:pt x="24720"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863098" cy="257306"/>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7" id="7"/>
          <p:cNvGrpSpPr/>
          <p:nvPr/>
        </p:nvGrpSpPr>
        <p:grpSpPr>
          <a:xfrm rot="0">
            <a:off x="6217922" y="4564022"/>
            <a:ext cx="6890094" cy="1825956"/>
            <a:chOff x="0" y="0"/>
            <a:chExt cx="863098" cy="228731"/>
          </a:xfrm>
        </p:grpSpPr>
        <p:sp>
          <p:nvSpPr>
            <p:cNvPr name="Freeform 8" id="8"/>
            <p:cNvSpPr/>
            <p:nvPr/>
          </p:nvSpPr>
          <p:spPr>
            <a:xfrm flipH="false" flipV="false" rot="0">
              <a:off x="0" y="0"/>
              <a:ext cx="863098" cy="228731"/>
            </a:xfrm>
            <a:custGeom>
              <a:avLst/>
              <a:gdLst/>
              <a:ahLst/>
              <a:cxnLst/>
              <a:rect r="r" b="b" t="t" l="l"/>
              <a:pathLst>
                <a:path h="228731" w="863098">
                  <a:moveTo>
                    <a:pt x="24720" y="0"/>
                  </a:moveTo>
                  <a:lnTo>
                    <a:pt x="838378" y="0"/>
                  </a:lnTo>
                  <a:cubicBezTo>
                    <a:pt x="844934" y="0"/>
                    <a:pt x="851222" y="2604"/>
                    <a:pt x="855858" y="7240"/>
                  </a:cubicBezTo>
                  <a:cubicBezTo>
                    <a:pt x="860494" y="11876"/>
                    <a:pt x="863098" y="18164"/>
                    <a:pt x="863098" y="24720"/>
                  </a:cubicBezTo>
                  <a:lnTo>
                    <a:pt x="863098" y="204011"/>
                  </a:lnTo>
                  <a:cubicBezTo>
                    <a:pt x="863098" y="210567"/>
                    <a:pt x="860494" y="216855"/>
                    <a:pt x="855858" y="221491"/>
                  </a:cubicBezTo>
                  <a:cubicBezTo>
                    <a:pt x="851222" y="226127"/>
                    <a:pt x="844934" y="228731"/>
                    <a:pt x="838378" y="228731"/>
                  </a:cubicBezTo>
                  <a:lnTo>
                    <a:pt x="24720" y="228731"/>
                  </a:lnTo>
                  <a:cubicBezTo>
                    <a:pt x="18164" y="228731"/>
                    <a:pt x="11876" y="226127"/>
                    <a:pt x="7240" y="221491"/>
                  </a:cubicBezTo>
                  <a:cubicBezTo>
                    <a:pt x="2604" y="216855"/>
                    <a:pt x="0" y="210567"/>
                    <a:pt x="0" y="204011"/>
                  </a:cubicBezTo>
                  <a:lnTo>
                    <a:pt x="0" y="24720"/>
                  </a:lnTo>
                  <a:cubicBezTo>
                    <a:pt x="0" y="18164"/>
                    <a:pt x="2604" y="11876"/>
                    <a:pt x="7240" y="7240"/>
                  </a:cubicBezTo>
                  <a:cubicBezTo>
                    <a:pt x="11876" y="2604"/>
                    <a:pt x="18164" y="0"/>
                    <a:pt x="24720" y="0"/>
                  </a:cubicBezTo>
                  <a:close/>
                </a:path>
              </a:pathLst>
            </a:custGeom>
            <a:solidFill>
              <a:srgbClr val="C4F1FA"/>
            </a:solidFill>
            <a:ln w="38100" cap="rnd">
              <a:solidFill>
                <a:srgbClr val="1E5B82"/>
              </a:solidFill>
              <a:prstDash val="solid"/>
              <a:round/>
            </a:ln>
          </p:spPr>
        </p:sp>
        <p:sp>
          <p:nvSpPr>
            <p:cNvPr name="TextBox 9" id="9"/>
            <p:cNvSpPr txBox="true"/>
            <p:nvPr/>
          </p:nvSpPr>
          <p:spPr>
            <a:xfrm>
              <a:off x="0" y="-28575"/>
              <a:ext cx="863098" cy="25730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0" id="10"/>
          <p:cNvSpPr/>
          <p:nvPr/>
        </p:nvSpPr>
        <p:spPr>
          <a:xfrm flipH="false" flipV="false" rot="0">
            <a:off x="6500174" y="4822717"/>
            <a:ext cx="1156989" cy="1308564"/>
          </a:xfrm>
          <a:custGeom>
            <a:avLst/>
            <a:gdLst/>
            <a:ahLst/>
            <a:cxnLst/>
            <a:rect r="r" b="b" t="t" l="l"/>
            <a:pathLst>
              <a:path h="1308564" w="1156989">
                <a:moveTo>
                  <a:pt x="0" y="0"/>
                </a:moveTo>
                <a:lnTo>
                  <a:pt x="1156989" y="0"/>
                </a:lnTo>
                <a:lnTo>
                  <a:pt x="1156989" y="1308565"/>
                </a:lnTo>
                <a:lnTo>
                  <a:pt x="0" y="13085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6217922" y="2124362"/>
            <a:ext cx="6890094" cy="1825956"/>
            <a:chOff x="0" y="0"/>
            <a:chExt cx="863098" cy="228731"/>
          </a:xfrm>
        </p:grpSpPr>
        <p:sp>
          <p:nvSpPr>
            <p:cNvPr name="Freeform 12" id="12"/>
            <p:cNvSpPr/>
            <p:nvPr/>
          </p:nvSpPr>
          <p:spPr>
            <a:xfrm flipH="false" flipV="false" rot="0">
              <a:off x="0" y="0"/>
              <a:ext cx="863098" cy="228731"/>
            </a:xfrm>
            <a:custGeom>
              <a:avLst/>
              <a:gdLst/>
              <a:ahLst/>
              <a:cxnLst/>
              <a:rect r="r" b="b" t="t" l="l"/>
              <a:pathLst>
                <a:path h="228731" w="863098">
                  <a:moveTo>
                    <a:pt x="24720" y="0"/>
                  </a:moveTo>
                  <a:lnTo>
                    <a:pt x="838378" y="0"/>
                  </a:lnTo>
                  <a:cubicBezTo>
                    <a:pt x="844934" y="0"/>
                    <a:pt x="851222" y="2604"/>
                    <a:pt x="855858" y="7240"/>
                  </a:cubicBezTo>
                  <a:cubicBezTo>
                    <a:pt x="860494" y="11876"/>
                    <a:pt x="863098" y="18164"/>
                    <a:pt x="863098" y="24720"/>
                  </a:cubicBezTo>
                  <a:lnTo>
                    <a:pt x="863098" y="204011"/>
                  </a:lnTo>
                  <a:cubicBezTo>
                    <a:pt x="863098" y="210567"/>
                    <a:pt x="860494" y="216855"/>
                    <a:pt x="855858" y="221491"/>
                  </a:cubicBezTo>
                  <a:cubicBezTo>
                    <a:pt x="851222" y="226127"/>
                    <a:pt x="844934" y="228731"/>
                    <a:pt x="838378" y="228731"/>
                  </a:cubicBezTo>
                  <a:lnTo>
                    <a:pt x="24720" y="228731"/>
                  </a:lnTo>
                  <a:cubicBezTo>
                    <a:pt x="18164" y="228731"/>
                    <a:pt x="11876" y="226127"/>
                    <a:pt x="7240" y="221491"/>
                  </a:cubicBezTo>
                  <a:cubicBezTo>
                    <a:pt x="2604" y="216855"/>
                    <a:pt x="0" y="210567"/>
                    <a:pt x="0" y="204011"/>
                  </a:cubicBezTo>
                  <a:lnTo>
                    <a:pt x="0" y="24720"/>
                  </a:lnTo>
                  <a:cubicBezTo>
                    <a:pt x="0" y="18164"/>
                    <a:pt x="2604" y="11876"/>
                    <a:pt x="7240" y="7240"/>
                  </a:cubicBezTo>
                  <a:cubicBezTo>
                    <a:pt x="11876" y="2604"/>
                    <a:pt x="18164" y="0"/>
                    <a:pt x="24720" y="0"/>
                  </a:cubicBezTo>
                  <a:close/>
                </a:path>
              </a:pathLst>
            </a:custGeom>
            <a:solidFill>
              <a:srgbClr val="C4F1FA"/>
            </a:solidFill>
            <a:ln w="38100" cap="rnd">
              <a:solidFill>
                <a:srgbClr val="1E5B82"/>
              </a:solidFill>
              <a:prstDash val="solid"/>
              <a:round/>
            </a:ln>
          </p:spPr>
        </p:sp>
        <p:sp>
          <p:nvSpPr>
            <p:cNvPr name="TextBox 13" id="13"/>
            <p:cNvSpPr txBox="true"/>
            <p:nvPr/>
          </p:nvSpPr>
          <p:spPr>
            <a:xfrm>
              <a:off x="0" y="-28575"/>
              <a:ext cx="863098" cy="25730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4" id="14"/>
          <p:cNvSpPr/>
          <p:nvPr/>
        </p:nvSpPr>
        <p:spPr>
          <a:xfrm flipH="false" flipV="false" rot="0">
            <a:off x="6554890" y="2248182"/>
            <a:ext cx="923355" cy="1332563"/>
          </a:xfrm>
          <a:custGeom>
            <a:avLst/>
            <a:gdLst/>
            <a:ahLst/>
            <a:cxnLst/>
            <a:rect r="r" b="b" t="t" l="l"/>
            <a:pathLst>
              <a:path h="1332563" w="923355">
                <a:moveTo>
                  <a:pt x="0" y="0"/>
                </a:moveTo>
                <a:lnTo>
                  <a:pt x="923355" y="0"/>
                </a:lnTo>
                <a:lnTo>
                  <a:pt x="923355" y="1332563"/>
                </a:lnTo>
                <a:lnTo>
                  <a:pt x="0" y="1332563"/>
                </a:lnTo>
                <a:lnTo>
                  <a:pt x="0" y="0"/>
                </a:lnTo>
                <a:close/>
              </a:path>
            </a:pathLst>
          </a:custGeom>
          <a:blipFill>
            <a:blip r:embed="rId6"/>
            <a:stretch>
              <a:fillRect l="0" t="0" r="0" b="0"/>
            </a:stretch>
          </a:blipFill>
        </p:spPr>
      </p:sp>
      <p:sp>
        <p:nvSpPr>
          <p:cNvPr name="Freeform 15" id="15"/>
          <p:cNvSpPr/>
          <p:nvPr/>
        </p:nvSpPr>
        <p:spPr>
          <a:xfrm flipH="false" flipV="false" rot="0">
            <a:off x="3802718" y="6745824"/>
            <a:ext cx="2262804" cy="1869642"/>
          </a:xfrm>
          <a:custGeom>
            <a:avLst/>
            <a:gdLst/>
            <a:ahLst/>
            <a:cxnLst/>
            <a:rect r="r" b="b" t="t" l="l"/>
            <a:pathLst>
              <a:path h="1869642" w="2262804">
                <a:moveTo>
                  <a:pt x="0" y="0"/>
                </a:moveTo>
                <a:lnTo>
                  <a:pt x="2262804" y="0"/>
                </a:lnTo>
                <a:lnTo>
                  <a:pt x="2262804" y="1869642"/>
                </a:lnTo>
                <a:lnTo>
                  <a:pt x="0" y="1869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true" rot="0">
            <a:off x="3802718" y="2558439"/>
            <a:ext cx="2262804" cy="1869642"/>
          </a:xfrm>
          <a:custGeom>
            <a:avLst/>
            <a:gdLst/>
            <a:ahLst/>
            <a:cxnLst/>
            <a:rect r="r" b="b" t="t" l="l"/>
            <a:pathLst>
              <a:path h="1869642" w="2262804">
                <a:moveTo>
                  <a:pt x="0" y="1869642"/>
                </a:moveTo>
                <a:lnTo>
                  <a:pt x="2262804" y="1869642"/>
                </a:lnTo>
                <a:lnTo>
                  <a:pt x="2262804" y="0"/>
                </a:lnTo>
                <a:lnTo>
                  <a:pt x="0" y="0"/>
                </a:lnTo>
                <a:lnTo>
                  <a:pt x="0" y="1869642"/>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7" id="17"/>
          <p:cNvGrpSpPr/>
          <p:nvPr/>
        </p:nvGrpSpPr>
        <p:grpSpPr>
          <a:xfrm rot="0">
            <a:off x="3668874" y="5206633"/>
            <a:ext cx="2396648" cy="971829"/>
            <a:chOff x="0" y="0"/>
            <a:chExt cx="2004464" cy="812800"/>
          </a:xfrm>
        </p:grpSpPr>
        <p:sp>
          <p:nvSpPr>
            <p:cNvPr name="Freeform 18" id="18"/>
            <p:cNvSpPr/>
            <p:nvPr/>
          </p:nvSpPr>
          <p:spPr>
            <a:xfrm flipH="false" flipV="false" rot="0">
              <a:off x="0" y="0"/>
              <a:ext cx="2004464" cy="812800"/>
            </a:xfrm>
            <a:custGeom>
              <a:avLst/>
              <a:gdLst/>
              <a:ahLst/>
              <a:cxnLst/>
              <a:rect r="r" b="b" t="t" l="l"/>
              <a:pathLst>
                <a:path h="812800" w="2004464">
                  <a:moveTo>
                    <a:pt x="2004464" y="406400"/>
                  </a:moveTo>
                  <a:lnTo>
                    <a:pt x="1598064" y="0"/>
                  </a:lnTo>
                  <a:lnTo>
                    <a:pt x="1598064" y="203200"/>
                  </a:lnTo>
                  <a:lnTo>
                    <a:pt x="0" y="203200"/>
                  </a:lnTo>
                  <a:lnTo>
                    <a:pt x="0" y="609600"/>
                  </a:lnTo>
                  <a:lnTo>
                    <a:pt x="1598064" y="609600"/>
                  </a:lnTo>
                  <a:lnTo>
                    <a:pt x="1598064" y="812800"/>
                  </a:lnTo>
                  <a:lnTo>
                    <a:pt x="2004464" y="406400"/>
                  </a:lnTo>
                  <a:close/>
                </a:path>
              </a:pathLst>
            </a:custGeom>
            <a:solidFill>
              <a:srgbClr val="8FC0DF"/>
            </a:solidFill>
            <a:ln cap="sq">
              <a:noFill/>
              <a:prstDash val="solid"/>
              <a:miter/>
            </a:ln>
          </p:spPr>
        </p:sp>
        <p:sp>
          <p:nvSpPr>
            <p:cNvPr name="TextBox 19" id="19"/>
            <p:cNvSpPr txBox="true"/>
            <p:nvPr/>
          </p:nvSpPr>
          <p:spPr>
            <a:xfrm>
              <a:off x="0" y="174625"/>
              <a:ext cx="1902864" cy="434975"/>
            </a:xfrm>
            <a:prstGeom prst="rect">
              <a:avLst/>
            </a:prstGeom>
          </p:spPr>
          <p:txBody>
            <a:bodyPr anchor="ctr" rtlCol="false" tIns="50800" lIns="50800" bIns="50800" rIns="50800"/>
            <a:lstStyle/>
            <a:p>
              <a:pPr algn="ctr">
                <a:lnSpc>
                  <a:spcPts val="2541"/>
                </a:lnSpc>
              </a:pPr>
            </a:p>
          </p:txBody>
        </p:sp>
      </p:grpSp>
      <p:grpSp>
        <p:nvGrpSpPr>
          <p:cNvPr name="Group 20" id="20"/>
          <p:cNvGrpSpPr/>
          <p:nvPr/>
        </p:nvGrpSpPr>
        <p:grpSpPr>
          <a:xfrm rot="0">
            <a:off x="1028700" y="3658652"/>
            <a:ext cx="3905420" cy="3795838"/>
            <a:chOff x="0" y="0"/>
            <a:chExt cx="836265" cy="812800"/>
          </a:xfrm>
        </p:grpSpPr>
        <p:sp>
          <p:nvSpPr>
            <p:cNvPr name="Freeform 21" id="21"/>
            <p:cNvSpPr/>
            <p:nvPr/>
          </p:nvSpPr>
          <p:spPr>
            <a:xfrm flipH="false" flipV="false" rot="0">
              <a:off x="0" y="0"/>
              <a:ext cx="836265" cy="812800"/>
            </a:xfrm>
            <a:custGeom>
              <a:avLst/>
              <a:gdLst/>
              <a:ahLst/>
              <a:cxnLst/>
              <a:rect r="r" b="b" t="t" l="l"/>
              <a:pathLst>
                <a:path h="812800" w="836265">
                  <a:moveTo>
                    <a:pt x="418132" y="0"/>
                  </a:moveTo>
                  <a:cubicBezTo>
                    <a:pt x="187204" y="0"/>
                    <a:pt x="0" y="181951"/>
                    <a:pt x="0" y="406400"/>
                  </a:cubicBezTo>
                  <a:cubicBezTo>
                    <a:pt x="0" y="630849"/>
                    <a:pt x="187204" y="812800"/>
                    <a:pt x="418132" y="812800"/>
                  </a:cubicBezTo>
                  <a:cubicBezTo>
                    <a:pt x="649060" y="812800"/>
                    <a:pt x="836265" y="630849"/>
                    <a:pt x="836265" y="406400"/>
                  </a:cubicBezTo>
                  <a:cubicBezTo>
                    <a:pt x="836265" y="181951"/>
                    <a:pt x="649060" y="0"/>
                    <a:pt x="418132" y="0"/>
                  </a:cubicBezTo>
                  <a:close/>
                </a:path>
              </a:pathLst>
            </a:custGeom>
            <a:solidFill>
              <a:srgbClr val="C4F1FA"/>
            </a:solidFill>
            <a:ln w="38100" cap="sq">
              <a:solidFill>
                <a:srgbClr val="1E5B82"/>
              </a:solidFill>
              <a:prstDash val="solid"/>
              <a:miter/>
            </a:ln>
          </p:spPr>
        </p:sp>
        <p:sp>
          <p:nvSpPr>
            <p:cNvPr name="TextBox 22" id="22"/>
            <p:cNvSpPr txBox="true"/>
            <p:nvPr/>
          </p:nvSpPr>
          <p:spPr>
            <a:xfrm>
              <a:off x="78400" y="47625"/>
              <a:ext cx="679465" cy="688975"/>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23" id="23"/>
          <p:cNvSpPr/>
          <p:nvPr/>
        </p:nvSpPr>
        <p:spPr>
          <a:xfrm flipH="false" flipV="false" rot="0">
            <a:off x="2395443" y="4063313"/>
            <a:ext cx="1121524" cy="1413686"/>
          </a:xfrm>
          <a:custGeom>
            <a:avLst/>
            <a:gdLst/>
            <a:ahLst/>
            <a:cxnLst/>
            <a:rect r="r" b="b" t="t" l="l"/>
            <a:pathLst>
              <a:path h="1413686" w="1121524">
                <a:moveTo>
                  <a:pt x="0" y="0"/>
                </a:moveTo>
                <a:lnTo>
                  <a:pt x="1121525" y="0"/>
                </a:lnTo>
                <a:lnTo>
                  <a:pt x="1121525" y="1413687"/>
                </a:lnTo>
                <a:lnTo>
                  <a:pt x="0" y="14136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2976520" y="3338101"/>
            <a:ext cx="4142383" cy="5920199"/>
          </a:xfrm>
          <a:custGeom>
            <a:avLst/>
            <a:gdLst/>
            <a:ahLst/>
            <a:cxnLst/>
            <a:rect r="r" b="b" t="t" l="l"/>
            <a:pathLst>
              <a:path h="5920199" w="4142383">
                <a:moveTo>
                  <a:pt x="0" y="0"/>
                </a:moveTo>
                <a:lnTo>
                  <a:pt x="4142383" y="0"/>
                </a:lnTo>
                <a:lnTo>
                  <a:pt x="4142383" y="5920199"/>
                </a:lnTo>
                <a:lnTo>
                  <a:pt x="0" y="59201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6355808" y="7484129"/>
            <a:ext cx="1183345" cy="1183345"/>
          </a:xfrm>
          <a:custGeom>
            <a:avLst/>
            <a:gdLst/>
            <a:ahLst/>
            <a:cxnLst/>
            <a:rect r="r" b="b" t="t" l="l"/>
            <a:pathLst>
              <a:path h="1183345" w="1183345">
                <a:moveTo>
                  <a:pt x="0" y="0"/>
                </a:moveTo>
                <a:lnTo>
                  <a:pt x="1183345" y="0"/>
                </a:lnTo>
                <a:lnTo>
                  <a:pt x="1183345" y="1183345"/>
                </a:lnTo>
                <a:lnTo>
                  <a:pt x="0" y="11833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6" id="26"/>
          <p:cNvSpPr txBox="true"/>
          <p:nvPr/>
        </p:nvSpPr>
        <p:spPr>
          <a:xfrm rot="0">
            <a:off x="7796328" y="2349768"/>
            <a:ext cx="4926189" cy="1419406"/>
          </a:xfrm>
          <a:prstGeom prst="rect">
            <a:avLst/>
          </a:prstGeom>
        </p:spPr>
        <p:txBody>
          <a:bodyPr anchor="t" rtlCol="false" tIns="0" lIns="0" bIns="0" rIns="0">
            <a:spAutoFit/>
          </a:bodyPr>
          <a:lstStyle/>
          <a:p>
            <a:pPr algn="just">
              <a:lnSpc>
                <a:spcPts val="2280"/>
              </a:lnSpc>
            </a:pPr>
            <a:r>
              <a:rPr lang="en-US" sz="1839">
                <a:solidFill>
                  <a:srgbClr val="1E5B82"/>
                </a:solidFill>
                <a:latin typeface="Canva Sans"/>
              </a:rPr>
              <a:t>We used a survey form to collect data by asking different questions. </a:t>
            </a:r>
            <a:r>
              <a:rPr lang="en-US" sz="1839">
                <a:solidFill>
                  <a:srgbClr val="1E5B82"/>
                </a:solidFill>
                <a:latin typeface="Canva Sans"/>
              </a:rPr>
              <a:t>We divide our form into 2 sections. In the first section, we ask about their age, education level, division and so on.</a:t>
            </a:r>
          </a:p>
        </p:txBody>
      </p:sp>
      <p:sp>
        <p:nvSpPr>
          <p:cNvPr name="TextBox 27" id="27"/>
          <p:cNvSpPr txBox="true"/>
          <p:nvPr/>
        </p:nvSpPr>
        <p:spPr>
          <a:xfrm rot="0">
            <a:off x="7796328" y="4770156"/>
            <a:ext cx="4926189" cy="1371953"/>
          </a:xfrm>
          <a:prstGeom prst="rect">
            <a:avLst/>
          </a:prstGeom>
        </p:spPr>
        <p:txBody>
          <a:bodyPr anchor="t" rtlCol="false" tIns="0" lIns="0" bIns="0" rIns="0">
            <a:spAutoFit/>
          </a:bodyPr>
          <a:lstStyle/>
          <a:p>
            <a:pPr algn="just">
              <a:lnSpc>
                <a:spcPts val="2194"/>
              </a:lnSpc>
            </a:pPr>
            <a:r>
              <a:rPr lang="en-US" sz="1770">
                <a:solidFill>
                  <a:srgbClr val="1E5B82"/>
                </a:solidFill>
                <a:latin typeface="Canva Sans"/>
              </a:rPr>
              <a:t>In the second section, we ask them different types of questions that are related to suicide. For example, Is there a history of suicide in your family? Have you ever expressed your feelings of depression to someone?</a:t>
            </a:r>
          </a:p>
        </p:txBody>
      </p:sp>
      <p:sp>
        <p:nvSpPr>
          <p:cNvPr name="TextBox 28" id="28"/>
          <p:cNvSpPr txBox="true"/>
          <p:nvPr/>
        </p:nvSpPr>
        <p:spPr>
          <a:xfrm rot="0">
            <a:off x="7478245" y="7651848"/>
            <a:ext cx="4926189" cy="847906"/>
          </a:xfrm>
          <a:prstGeom prst="rect">
            <a:avLst/>
          </a:prstGeom>
        </p:spPr>
        <p:txBody>
          <a:bodyPr anchor="t" rtlCol="false" tIns="0" lIns="0" bIns="0" rIns="0">
            <a:spAutoFit/>
          </a:bodyPr>
          <a:lstStyle/>
          <a:p>
            <a:pPr algn="ctr">
              <a:lnSpc>
                <a:spcPts val="2280"/>
              </a:lnSpc>
            </a:pPr>
            <a:r>
              <a:rPr lang="en-US" sz="1839">
                <a:solidFill>
                  <a:srgbClr val="1E5B82"/>
                </a:solidFill>
                <a:latin typeface="Canva Sans Bold"/>
              </a:rPr>
              <a:t>Form Link</a:t>
            </a:r>
          </a:p>
          <a:p>
            <a:pPr algn="ctr">
              <a:lnSpc>
                <a:spcPts val="2280"/>
              </a:lnSpc>
            </a:pPr>
          </a:p>
          <a:p>
            <a:pPr algn="ctr">
              <a:lnSpc>
                <a:spcPts val="2280"/>
              </a:lnSpc>
            </a:pPr>
            <a:r>
              <a:rPr lang="en-US" sz="1839">
                <a:solidFill>
                  <a:srgbClr val="1E5B82"/>
                </a:solidFill>
                <a:latin typeface="Canva Sans"/>
              </a:rPr>
              <a:t>https://forms.gle/kWd2LFtGwnUfyGRSA</a:t>
            </a:r>
          </a:p>
        </p:txBody>
      </p:sp>
      <p:sp>
        <p:nvSpPr>
          <p:cNvPr name="TextBox 29" id="29"/>
          <p:cNvSpPr txBox="true"/>
          <p:nvPr/>
        </p:nvSpPr>
        <p:spPr>
          <a:xfrm rot="0">
            <a:off x="1609709" y="5578247"/>
            <a:ext cx="2743401" cy="1161668"/>
          </a:xfrm>
          <a:prstGeom prst="rect">
            <a:avLst/>
          </a:prstGeom>
        </p:spPr>
        <p:txBody>
          <a:bodyPr anchor="t" rtlCol="false" tIns="0" lIns="0" bIns="0" rIns="0">
            <a:spAutoFit/>
          </a:bodyPr>
          <a:lstStyle/>
          <a:p>
            <a:pPr algn="ctr" marL="0" indent="0" lvl="0">
              <a:lnSpc>
                <a:spcPts val="4419"/>
              </a:lnSpc>
              <a:spcBef>
                <a:spcPct val="0"/>
              </a:spcBef>
            </a:pPr>
            <a:r>
              <a:rPr lang="en-US" sz="3202">
                <a:solidFill>
                  <a:srgbClr val="1E5B82"/>
                </a:solidFill>
                <a:latin typeface="Codec Pro ExtraBold"/>
              </a:rPr>
              <a:t>Data Description</a:t>
            </a:r>
          </a:p>
        </p:txBody>
      </p:sp>
      <p:sp>
        <p:nvSpPr>
          <p:cNvPr name="Freeform 30" id="30"/>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14010804" y="6436052"/>
            <a:ext cx="5349921" cy="6728429"/>
          </a:xfrm>
          <a:custGeom>
            <a:avLst/>
            <a:gdLst/>
            <a:ahLst/>
            <a:cxnLst/>
            <a:rect r="r" b="b" t="t" l="l"/>
            <a:pathLst>
              <a:path h="6728429" w="5349921">
                <a:moveTo>
                  <a:pt x="0" y="0"/>
                </a:moveTo>
                <a:lnTo>
                  <a:pt x="5349921" y="0"/>
                </a:lnTo>
                <a:lnTo>
                  <a:pt x="5349921" y="6728428"/>
                </a:lnTo>
                <a:lnTo>
                  <a:pt x="0" y="6728428"/>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39061">
            <a:off x="-1646261" y="-696298"/>
            <a:ext cx="5349921" cy="6728429"/>
          </a:xfrm>
          <a:custGeom>
            <a:avLst/>
            <a:gdLst/>
            <a:ahLst/>
            <a:cxnLst/>
            <a:rect r="r" b="b" t="t" l="l"/>
            <a:pathLst>
              <a:path h="6728429" w="5349921">
                <a:moveTo>
                  <a:pt x="0" y="0"/>
                </a:moveTo>
                <a:lnTo>
                  <a:pt x="5349922" y="0"/>
                </a:lnTo>
                <a:lnTo>
                  <a:pt x="5349922" y="6728429"/>
                </a:lnTo>
                <a:lnTo>
                  <a:pt x="0" y="6728429"/>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028700" y="2991766"/>
            <a:ext cx="3710456" cy="5523152"/>
            <a:chOff x="0" y="0"/>
            <a:chExt cx="1108770" cy="1650445"/>
          </a:xfrm>
        </p:grpSpPr>
        <p:sp>
          <p:nvSpPr>
            <p:cNvPr name="Freeform 5" id="5"/>
            <p:cNvSpPr/>
            <p:nvPr/>
          </p:nvSpPr>
          <p:spPr>
            <a:xfrm flipH="false" flipV="false" rot="0">
              <a:off x="0" y="0"/>
              <a:ext cx="1108770" cy="1650445"/>
            </a:xfrm>
            <a:custGeom>
              <a:avLst/>
              <a:gdLst/>
              <a:ahLst/>
              <a:cxnLst/>
              <a:rect r="r" b="b" t="t" l="l"/>
              <a:pathLst>
                <a:path h="1650445" w="1108770">
                  <a:moveTo>
                    <a:pt x="70941" y="0"/>
                  </a:moveTo>
                  <a:lnTo>
                    <a:pt x="1037828" y="0"/>
                  </a:lnTo>
                  <a:cubicBezTo>
                    <a:pt x="1077008" y="0"/>
                    <a:pt x="1108770" y="31762"/>
                    <a:pt x="1108770" y="70941"/>
                  </a:cubicBezTo>
                  <a:lnTo>
                    <a:pt x="1108770" y="1579504"/>
                  </a:lnTo>
                  <a:cubicBezTo>
                    <a:pt x="1108770" y="1618684"/>
                    <a:pt x="1077008" y="1650445"/>
                    <a:pt x="1037828" y="1650445"/>
                  </a:cubicBezTo>
                  <a:lnTo>
                    <a:pt x="70941" y="1650445"/>
                  </a:lnTo>
                  <a:cubicBezTo>
                    <a:pt x="31762" y="1650445"/>
                    <a:pt x="0" y="1618684"/>
                    <a:pt x="0" y="1579504"/>
                  </a:cubicBezTo>
                  <a:lnTo>
                    <a:pt x="0" y="70941"/>
                  </a:lnTo>
                  <a:cubicBezTo>
                    <a:pt x="0" y="31762"/>
                    <a:pt x="31762" y="0"/>
                    <a:pt x="70941"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1108770"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7" id="7"/>
          <p:cNvSpPr/>
          <p:nvPr/>
        </p:nvSpPr>
        <p:spPr>
          <a:xfrm flipH="true" flipV="true">
            <a:off x="1258493" y="6083627"/>
            <a:ext cx="3155727" cy="0"/>
          </a:xfrm>
          <a:prstGeom prst="line">
            <a:avLst/>
          </a:prstGeom>
          <a:ln cap="flat" w="38100">
            <a:solidFill>
              <a:srgbClr val="1E5B82"/>
            </a:solidFill>
            <a:prstDash val="solid"/>
            <a:headEnd type="none" len="sm" w="sm"/>
            <a:tailEnd type="none" len="sm" w="sm"/>
          </a:ln>
        </p:spPr>
      </p:sp>
      <p:grpSp>
        <p:nvGrpSpPr>
          <p:cNvPr name="Group 8" id="8"/>
          <p:cNvGrpSpPr/>
          <p:nvPr/>
        </p:nvGrpSpPr>
        <p:grpSpPr>
          <a:xfrm rot="0">
            <a:off x="5120554" y="2991766"/>
            <a:ext cx="3710456" cy="5523152"/>
            <a:chOff x="0" y="0"/>
            <a:chExt cx="1108770" cy="1650445"/>
          </a:xfrm>
        </p:grpSpPr>
        <p:sp>
          <p:nvSpPr>
            <p:cNvPr name="Freeform 9" id="9"/>
            <p:cNvSpPr/>
            <p:nvPr/>
          </p:nvSpPr>
          <p:spPr>
            <a:xfrm flipH="false" flipV="false" rot="0">
              <a:off x="0" y="0"/>
              <a:ext cx="1108770" cy="1650445"/>
            </a:xfrm>
            <a:custGeom>
              <a:avLst/>
              <a:gdLst/>
              <a:ahLst/>
              <a:cxnLst/>
              <a:rect r="r" b="b" t="t" l="l"/>
              <a:pathLst>
                <a:path h="1650445" w="1108770">
                  <a:moveTo>
                    <a:pt x="70941" y="0"/>
                  </a:moveTo>
                  <a:lnTo>
                    <a:pt x="1037828" y="0"/>
                  </a:lnTo>
                  <a:cubicBezTo>
                    <a:pt x="1077008" y="0"/>
                    <a:pt x="1108770" y="31762"/>
                    <a:pt x="1108770" y="70941"/>
                  </a:cubicBezTo>
                  <a:lnTo>
                    <a:pt x="1108770" y="1579504"/>
                  </a:lnTo>
                  <a:cubicBezTo>
                    <a:pt x="1108770" y="1618684"/>
                    <a:pt x="1077008" y="1650445"/>
                    <a:pt x="1037828" y="1650445"/>
                  </a:cubicBezTo>
                  <a:lnTo>
                    <a:pt x="70941" y="1650445"/>
                  </a:lnTo>
                  <a:cubicBezTo>
                    <a:pt x="31762" y="1650445"/>
                    <a:pt x="0" y="1618684"/>
                    <a:pt x="0" y="1579504"/>
                  </a:cubicBezTo>
                  <a:lnTo>
                    <a:pt x="0" y="70941"/>
                  </a:lnTo>
                  <a:cubicBezTo>
                    <a:pt x="0" y="31762"/>
                    <a:pt x="31762" y="0"/>
                    <a:pt x="70941" y="0"/>
                  </a:cubicBezTo>
                  <a:close/>
                </a:path>
              </a:pathLst>
            </a:custGeom>
            <a:solidFill>
              <a:srgbClr val="C4F1FA"/>
            </a:solidFill>
            <a:ln w="38100" cap="rnd">
              <a:solidFill>
                <a:srgbClr val="1E5B82"/>
              </a:solidFill>
              <a:prstDash val="solid"/>
              <a:round/>
            </a:ln>
          </p:spPr>
        </p:sp>
        <p:sp>
          <p:nvSpPr>
            <p:cNvPr name="TextBox 10" id="10"/>
            <p:cNvSpPr txBox="true"/>
            <p:nvPr/>
          </p:nvSpPr>
          <p:spPr>
            <a:xfrm>
              <a:off x="0" y="-28575"/>
              <a:ext cx="1108770"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11" id="11"/>
          <p:cNvSpPr/>
          <p:nvPr/>
        </p:nvSpPr>
        <p:spPr>
          <a:xfrm flipH="true" flipV="true">
            <a:off x="5350346" y="6093152"/>
            <a:ext cx="3155727" cy="0"/>
          </a:xfrm>
          <a:prstGeom prst="line">
            <a:avLst/>
          </a:prstGeom>
          <a:ln cap="flat" w="38100">
            <a:solidFill>
              <a:srgbClr val="1E5B82"/>
            </a:solidFill>
            <a:prstDash val="solid"/>
            <a:headEnd type="none" len="sm" w="sm"/>
            <a:tailEnd type="none" len="sm" w="sm"/>
          </a:ln>
        </p:spPr>
      </p:sp>
      <p:grpSp>
        <p:nvGrpSpPr>
          <p:cNvPr name="Group 12" id="12"/>
          <p:cNvGrpSpPr/>
          <p:nvPr/>
        </p:nvGrpSpPr>
        <p:grpSpPr>
          <a:xfrm rot="0">
            <a:off x="9208788" y="2991766"/>
            <a:ext cx="3710456" cy="5523152"/>
            <a:chOff x="0" y="0"/>
            <a:chExt cx="1108770" cy="1650445"/>
          </a:xfrm>
        </p:grpSpPr>
        <p:sp>
          <p:nvSpPr>
            <p:cNvPr name="Freeform 13" id="13"/>
            <p:cNvSpPr/>
            <p:nvPr/>
          </p:nvSpPr>
          <p:spPr>
            <a:xfrm flipH="false" flipV="false" rot="0">
              <a:off x="0" y="0"/>
              <a:ext cx="1108770" cy="1650445"/>
            </a:xfrm>
            <a:custGeom>
              <a:avLst/>
              <a:gdLst/>
              <a:ahLst/>
              <a:cxnLst/>
              <a:rect r="r" b="b" t="t" l="l"/>
              <a:pathLst>
                <a:path h="1650445" w="1108770">
                  <a:moveTo>
                    <a:pt x="70941" y="0"/>
                  </a:moveTo>
                  <a:lnTo>
                    <a:pt x="1037828" y="0"/>
                  </a:lnTo>
                  <a:cubicBezTo>
                    <a:pt x="1077008" y="0"/>
                    <a:pt x="1108770" y="31762"/>
                    <a:pt x="1108770" y="70941"/>
                  </a:cubicBezTo>
                  <a:lnTo>
                    <a:pt x="1108770" y="1579504"/>
                  </a:lnTo>
                  <a:cubicBezTo>
                    <a:pt x="1108770" y="1618684"/>
                    <a:pt x="1077008" y="1650445"/>
                    <a:pt x="1037828" y="1650445"/>
                  </a:cubicBezTo>
                  <a:lnTo>
                    <a:pt x="70941" y="1650445"/>
                  </a:lnTo>
                  <a:cubicBezTo>
                    <a:pt x="31762" y="1650445"/>
                    <a:pt x="0" y="1618684"/>
                    <a:pt x="0" y="1579504"/>
                  </a:cubicBezTo>
                  <a:lnTo>
                    <a:pt x="0" y="70941"/>
                  </a:lnTo>
                  <a:cubicBezTo>
                    <a:pt x="0" y="31762"/>
                    <a:pt x="31762" y="0"/>
                    <a:pt x="70941" y="0"/>
                  </a:cubicBezTo>
                  <a:close/>
                </a:path>
              </a:pathLst>
            </a:custGeom>
            <a:solidFill>
              <a:srgbClr val="C4F1FA"/>
            </a:solidFill>
            <a:ln w="38100" cap="rnd">
              <a:solidFill>
                <a:srgbClr val="1E5B82"/>
              </a:solidFill>
              <a:prstDash val="solid"/>
              <a:round/>
            </a:ln>
          </p:spPr>
        </p:sp>
        <p:sp>
          <p:nvSpPr>
            <p:cNvPr name="TextBox 14" id="14"/>
            <p:cNvSpPr txBox="true"/>
            <p:nvPr/>
          </p:nvSpPr>
          <p:spPr>
            <a:xfrm>
              <a:off x="0" y="-28575"/>
              <a:ext cx="1108770"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15" id="15"/>
          <p:cNvSpPr/>
          <p:nvPr/>
        </p:nvSpPr>
        <p:spPr>
          <a:xfrm flipH="true" flipV="true">
            <a:off x="9438581" y="6083627"/>
            <a:ext cx="3155727" cy="0"/>
          </a:xfrm>
          <a:prstGeom prst="line">
            <a:avLst/>
          </a:prstGeom>
          <a:ln cap="flat" w="38100">
            <a:solidFill>
              <a:srgbClr val="1E5B82"/>
            </a:solidFill>
            <a:prstDash val="solid"/>
            <a:headEnd type="none" len="sm" w="sm"/>
            <a:tailEnd type="none" len="sm" w="sm"/>
          </a:ln>
        </p:spPr>
      </p:sp>
      <p:grpSp>
        <p:nvGrpSpPr>
          <p:cNvPr name="Group 16" id="16"/>
          <p:cNvGrpSpPr/>
          <p:nvPr/>
        </p:nvGrpSpPr>
        <p:grpSpPr>
          <a:xfrm rot="0">
            <a:off x="13300245" y="2991766"/>
            <a:ext cx="3710456" cy="5523152"/>
            <a:chOff x="0" y="0"/>
            <a:chExt cx="1108770" cy="1650445"/>
          </a:xfrm>
        </p:grpSpPr>
        <p:sp>
          <p:nvSpPr>
            <p:cNvPr name="Freeform 17" id="17"/>
            <p:cNvSpPr/>
            <p:nvPr/>
          </p:nvSpPr>
          <p:spPr>
            <a:xfrm flipH="false" flipV="false" rot="0">
              <a:off x="0" y="0"/>
              <a:ext cx="1108770" cy="1650445"/>
            </a:xfrm>
            <a:custGeom>
              <a:avLst/>
              <a:gdLst/>
              <a:ahLst/>
              <a:cxnLst/>
              <a:rect r="r" b="b" t="t" l="l"/>
              <a:pathLst>
                <a:path h="1650445" w="1108770">
                  <a:moveTo>
                    <a:pt x="70941" y="0"/>
                  </a:moveTo>
                  <a:lnTo>
                    <a:pt x="1037828" y="0"/>
                  </a:lnTo>
                  <a:cubicBezTo>
                    <a:pt x="1077008" y="0"/>
                    <a:pt x="1108770" y="31762"/>
                    <a:pt x="1108770" y="70941"/>
                  </a:cubicBezTo>
                  <a:lnTo>
                    <a:pt x="1108770" y="1579504"/>
                  </a:lnTo>
                  <a:cubicBezTo>
                    <a:pt x="1108770" y="1618684"/>
                    <a:pt x="1077008" y="1650445"/>
                    <a:pt x="1037828" y="1650445"/>
                  </a:cubicBezTo>
                  <a:lnTo>
                    <a:pt x="70941" y="1650445"/>
                  </a:lnTo>
                  <a:cubicBezTo>
                    <a:pt x="31762" y="1650445"/>
                    <a:pt x="0" y="1618684"/>
                    <a:pt x="0" y="1579504"/>
                  </a:cubicBezTo>
                  <a:lnTo>
                    <a:pt x="0" y="70941"/>
                  </a:lnTo>
                  <a:cubicBezTo>
                    <a:pt x="0" y="31762"/>
                    <a:pt x="31762" y="0"/>
                    <a:pt x="70941" y="0"/>
                  </a:cubicBezTo>
                  <a:close/>
                </a:path>
              </a:pathLst>
            </a:custGeom>
            <a:solidFill>
              <a:srgbClr val="C4F1FA"/>
            </a:solidFill>
            <a:ln w="38100" cap="rnd">
              <a:solidFill>
                <a:srgbClr val="1E5B82"/>
              </a:solidFill>
              <a:prstDash val="solid"/>
              <a:round/>
            </a:ln>
          </p:spPr>
        </p:sp>
        <p:sp>
          <p:nvSpPr>
            <p:cNvPr name="TextBox 18" id="18"/>
            <p:cNvSpPr txBox="true"/>
            <p:nvPr/>
          </p:nvSpPr>
          <p:spPr>
            <a:xfrm>
              <a:off x="0" y="-28575"/>
              <a:ext cx="1108770"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19" id="19"/>
          <p:cNvSpPr/>
          <p:nvPr/>
        </p:nvSpPr>
        <p:spPr>
          <a:xfrm flipH="true" flipV="true">
            <a:off x="13530037" y="6112202"/>
            <a:ext cx="3155727" cy="0"/>
          </a:xfrm>
          <a:prstGeom prst="line">
            <a:avLst/>
          </a:prstGeom>
          <a:ln cap="flat" w="38100">
            <a:solidFill>
              <a:srgbClr val="1E5B82"/>
            </a:solidFill>
            <a:prstDash val="solid"/>
            <a:headEnd type="none" len="sm" w="sm"/>
            <a:tailEnd type="none" len="sm" w="sm"/>
          </a:ln>
        </p:spPr>
      </p:sp>
      <p:sp>
        <p:nvSpPr>
          <p:cNvPr name="Freeform 20" id="20"/>
          <p:cNvSpPr/>
          <p:nvPr/>
        </p:nvSpPr>
        <p:spPr>
          <a:xfrm flipH="false" flipV="false" rot="6766049">
            <a:off x="13417058" y="-4464759"/>
            <a:ext cx="5349921" cy="6728429"/>
          </a:xfrm>
          <a:custGeom>
            <a:avLst/>
            <a:gdLst/>
            <a:ahLst/>
            <a:cxnLst/>
            <a:rect r="r" b="b" t="t" l="l"/>
            <a:pathLst>
              <a:path h="6728429" w="5349921">
                <a:moveTo>
                  <a:pt x="0" y="0"/>
                </a:moveTo>
                <a:lnTo>
                  <a:pt x="5349921" y="0"/>
                </a:lnTo>
                <a:lnTo>
                  <a:pt x="5349921" y="6728429"/>
                </a:lnTo>
                <a:lnTo>
                  <a:pt x="0" y="6728429"/>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1" id="21"/>
          <p:cNvSpPr/>
          <p:nvPr/>
        </p:nvSpPr>
        <p:spPr>
          <a:xfrm flipH="false" flipV="false" rot="1039061">
            <a:off x="-2204909" y="8246532"/>
            <a:ext cx="5349921" cy="6728429"/>
          </a:xfrm>
          <a:custGeom>
            <a:avLst/>
            <a:gdLst/>
            <a:ahLst/>
            <a:cxnLst/>
            <a:rect r="r" b="b" t="t" l="l"/>
            <a:pathLst>
              <a:path h="6728429" w="5349921">
                <a:moveTo>
                  <a:pt x="0" y="0"/>
                </a:moveTo>
                <a:lnTo>
                  <a:pt x="5349922" y="0"/>
                </a:lnTo>
                <a:lnTo>
                  <a:pt x="5349922" y="6728429"/>
                </a:lnTo>
                <a:lnTo>
                  <a:pt x="0" y="6728429"/>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2" id="22"/>
          <p:cNvSpPr/>
          <p:nvPr/>
        </p:nvSpPr>
        <p:spPr>
          <a:xfrm flipH="false" flipV="false" rot="0">
            <a:off x="13481220" y="3497991"/>
            <a:ext cx="3386606" cy="2255351"/>
          </a:xfrm>
          <a:custGeom>
            <a:avLst/>
            <a:gdLst/>
            <a:ahLst/>
            <a:cxnLst/>
            <a:rect r="r" b="b" t="t" l="l"/>
            <a:pathLst>
              <a:path h="2255351" w="3386606">
                <a:moveTo>
                  <a:pt x="0" y="0"/>
                </a:moveTo>
                <a:lnTo>
                  <a:pt x="3386606" y="0"/>
                </a:lnTo>
                <a:lnTo>
                  <a:pt x="3386606" y="2255351"/>
                </a:lnTo>
                <a:lnTo>
                  <a:pt x="0" y="2255351"/>
                </a:lnTo>
                <a:lnTo>
                  <a:pt x="0" y="0"/>
                </a:lnTo>
                <a:close/>
              </a:path>
            </a:pathLst>
          </a:custGeom>
          <a:blipFill>
            <a:blip r:embed="rId4"/>
            <a:stretch>
              <a:fillRect l="0" t="0" r="0" b="0"/>
            </a:stretch>
          </a:blipFill>
        </p:spPr>
      </p:sp>
      <p:sp>
        <p:nvSpPr>
          <p:cNvPr name="Freeform 23" id="23"/>
          <p:cNvSpPr/>
          <p:nvPr/>
        </p:nvSpPr>
        <p:spPr>
          <a:xfrm flipH="false" flipV="false" rot="0">
            <a:off x="9507285" y="3713976"/>
            <a:ext cx="3096615" cy="1875241"/>
          </a:xfrm>
          <a:custGeom>
            <a:avLst/>
            <a:gdLst/>
            <a:ahLst/>
            <a:cxnLst/>
            <a:rect r="r" b="b" t="t" l="l"/>
            <a:pathLst>
              <a:path h="1875241" w="3096615">
                <a:moveTo>
                  <a:pt x="0" y="0"/>
                </a:moveTo>
                <a:lnTo>
                  <a:pt x="3096615" y="0"/>
                </a:lnTo>
                <a:lnTo>
                  <a:pt x="3096615" y="1875241"/>
                </a:lnTo>
                <a:lnTo>
                  <a:pt x="0" y="1875241"/>
                </a:lnTo>
                <a:lnTo>
                  <a:pt x="0" y="0"/>
                </a:lnTo>
                <a:close/>
              </a:path>
            </a:pathLst>
          </a:custGeom>
          <a:blipFill>
            <a:blip r:embed="rId5"/>
            <a:stretch>
              <a:fillRect l="0" t="-661" r="0" b="-9528"/>
            </a:stretch>
          </a:blipFill>
        </p:spPr>
      </p:sp>
      <p:sp>
        <p:nvSpPr>
          <p:cNvPr name="Freeform 24" id="24"/>
          <p:cNvSpPr/>
          <p:nvPr/>
        </p:nvSpPr>
        <p:spPr>
          <a:xfrm flipH="false" flipV="false" rot="0">
            <a:off x="5500067" y="3514436"/>
            <a:ext cx="3042955" cy="2274319"/>
          </a:xfrm>
          <a:custGeom>
            <a:avLst/>
            <a:gdLst/>
            <a:ahLst/>
            <a:cxnLst/>
            <a:rect r="r" b="b" t="t" l="l"/>
            <a:pathLst>
              <a:path h="2274319" w="3042955">
                <a:moveTo>
                  <a:pt x="0" y="0"/>
                </a:moveTo>
                <a:lnTo>
                  <a:pt x="3042955" y="0"/>
                </a:lnTo>
                <a:lnTo>
                  <a:pt x="3042955" y="2274320"/>
                </a:lnTo>
                <a:lnTo>
                  <a:pt x="0" y="2274320"/>
                </a:lnTo>
                <a:lnTo>
                  <a:pt x="0" y="0"/>
                </a:lnTo>
                <a:close/>
              </a:path>
            </a:pathLst>
          </a:custGeom>
          <a:blipFill>
            <a:blip r:embed="rId6"/>
            <a:stretch>
              <a:fillRect l="0" t="0" r="0" b="0"/>
            </a:stretch>
          </a:blipFill>
        </p:spPr>
      </p:sp>
      <p:sp>
        <p:nvSpPr>
          <p:cNvPr name="Freeform 25" id="25"/>
          <p:cNvSpPr/>
          <p:nvPr/>
        </p:nvSpPr>
        <p:spPr>
          <a:xfrm flipH="false" flipV="false" rot="0">
            <a:off x="1258493" y="3502029"/>
            <a:ext cx="3301647" cy="2087188"/>
          </a:xfrm>
          <a:custGeom>
            <a:avLst/>
            <a:gdLst/>
            <a:ahLst/>
            <a:cxnLst/>
            <a:rect r="r" b="b" t="t" l="l"/>
            <a:pathLst>
              <a:path h="2087188" w="3301647">
                <a:moveTo>
                  <a:pt x="0" y="0"/>
                </a:moveTo>
                <a:lnTo>
                  <a:pt x="3301646" y="0"/>
                </a:lnTo>
                <a:lnTo>
                  <a:pt x="3301646" y="2087188"/>
                </a:lnTo>
                <a:lnTo>
                  <a:pt x="0" y="2087188"/>
                </a:lnTo>
                <a:lnTo>
                  <a:pt x="0" y="0"/>
                </a:lnTo>
                <a:close/>
              </a:path>
            </a:pathLst>
          </a:custGeom>
          <a:blipFill>
            <a:blip r:embed="rId7"/>
            <a:stretch>
              <a:fillRect l="0" t="0" r="0" b="0"/>
            </a:stretch>
          </a:blipFill>
        </p:spPr>
      </p:sp>
      <p:sp>
        <p:nvSpPr>
          <p:cNvPr name="TextBox 26" id="26"/>
          <p:cNvSpPr txBox="true"/>
          <p:nvPr/>
        </p:nvSpPr>
        <p:spPr>
          <a:xfrm rot="0">
            <a:off x="4948787" y="1536573"/>
            <a:ext cx="8390426" cy="1000822"/>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Proposed Model</a:t>
            </a:r>
          </a:p>
        </p:txBody>
      </p:sp>
      <p:sp>
        <p:nvSpPr>
          <p:cNvPr name="TextBox 27" id="27"/>
          <p:cNvSpPr txBox="true"/>
          <p:nvPr/>
        </p:nvSpPr>
        <p:spPr>
          <a:xfrm rot="0">
            <a:off x="1435909" y="6165543"/>
            <a:ext cx="2896038" cy="374155"/>
          </a:xfrm>
          <a:prstGeom prst="rect">
            <a:avLst/>
          </a:prstGeom>
        </p:spPr>
        <p:txBody>
          <a:bodyPr anchor="t" rtlCol="false" tIns="0" lIns="0" bIns="0" rIns="0">
            <a:spAutoFit/>
          </a:bodyPr>
          <a:lstStyle/>
          <a:p>
            <a:pPr algn="ctr">
              <a:lnSpc>
                <a:spcPts val="2709"/>
              </a:lnSpc>
              <a:spcBef>
                <a:spcPct val="0"/>
              </a:spcBef>
            </a:pPr>
            <a:r>
              <a:rPr lang="en-US" sz="1963">
                <a:solidFill>
                  <a:srgbClr val="1E5B82"/>
                </a:solidFill>
                <a:latin typeface="Codec Pro ExtraBold"/>
              </a:rPr>
              <a:t>Logistic Regression</a:t>
            </a:r>
          </a:p>
        </p:txBody>
      </p:sp>
      <p:sp>
        <p:nvSpPr>
          <p:cNvPr name="TextBox 28" id="28"/>
          <p:cNvSpPr txBox="true"/>
          <p:nvPr/>
        </p:nvSpPr>
        <p:spPr>
          <a:xfrm rot="0">
            <a:off x="1253697" y="6735455"/>
            <a:ext cx="3165319" cy="1469216"/>
          </a:xfrm>
          <a:prstGeom prst="rect">
            <a:avLst/>
          </a:prstGeom>
        </p:spPr>
        <p:txBody>
          <a:bodyPr anchor="t" rtlCol="false" tIns="0" lIns="0" bIns="0" rIns="0">
            <a:spAutoFit/>
          </a:bodyPr>
          <a:lstStyle/>
          <a:p>
            <a:pPr algn="just">
              <a:lnSpc>
                <a:spcPts val="1716"/>
              </a:lnSpc>
            </a:pPr>
            <a:r>
              <a:rPr lang="en-US" sz="1384">
                <a:solidFill>
                  <a:srgbClr val="1E5B82"/>
                </a:solidFill>
                <a:latin typeface="Canva Sans"/>
              </a:rPr>
              <a:t>Logistic regression models the probability of a discrete outcome given an input variable. The most common logistic regression model is a binary outcome, which can take two values: true/false, yes/no, and so on.</a:t>
            </a:r>
          </a:p>
        </p:txBody>
      </p:sp>
      <p:sp>
        <p:nvSpPr>
          <p:cNvPr name="TextBox 29" id="29"/>
          <p:cNvSpPr txBox="true"/>
          <p:nvPr/>
        </p:nvSpPr>
        <p:spPr>
          <a:xfrm rot="0">
            <a:off x="5367299" y="6201349"/>
            <a:ext cx="3236905" cy="374155"/>
          </a:xfrm>
          <a:prstGeom prst="rect">
            <a:avLst/>
          </a:prstGeom>
        </p:spPr>
        <p:txBody>
          <a:bodyPr anchor="t" rtlCol="false" tIns="0" lIns="0" bIns="0" rIns="0">
            <a:spAutoFit/>
          </a:bodyPr>
          <a:lstStyle/>
          <a:p>
            <a:pPr algn="ctr">
              <a:lnSpc>
                <a:spcPts val="2709"/>
              </a:lnSpc>
              <a:spcBef>
                <a:spcPct val="0"/>
              </a:spcBef>
            </a:pPr>
            <a:r>
              <a:rPr lang="en-US" sz="1963">
                <a:solidFill>
                  <a:srgbClr val="1E5B82"/>
                </a:solidFill>
                <a:latin typeface="Codec Pro ExtraBold"/>
              </a:rPr>
              <a:t>K-Nearest Neighbor (KNN)</a:t>
            </a:r>
          </a:p>
        </p:txBody>
      </p:sp>
      <p:sp>
        <p:nvSpPr>
          <p:cNvPr name="TextBox 30" id="30"/>
          <p:cNvSpPr txBox="true"/>
          <p:nvPr/>
        </p:nvSpPr>
        <p:spPr>
          <a:xfrm rot="0">
            <a:off x="5403092" y="6753114"/>
            <a:ext cx="3165319" cy="1469216"/>
          </a:xfrm>
          <a:prstGeom prst="rect">
            <a:avLst/>
          </a:prstGeom>
        </p:spPr>
        <p:txBody>
          <a:bodyPr anchor="t" rtlCol="false" tIns="0" lIns="0" bIns="0" rIns="0">
            <a:spAutoFit/>
          </a:bodyPr>
          <a:lstStyle/>
          <a:p>
            <a:pPr algn="just">
              <a:lnSpc>
                <a:spcPts val="1716"/>
              </a:lnSpc>
            </a:pPr>
            <a:r>
              <a:rPr lang="en-US" sz="1384">
                <a:solidFill>
                  <a:srgbClr val="1E5B82"/>
                </a:solidFill>
                <a:latin typeface="Canva Sans"/>
              </a:rPr>
              <a:t>The k-nearest neighbors algorithm, also known as KNN or k-NN, is a non-parametric, supervised learning classifier, which uses proximity to make classifications or predictions about the grouping of an individual data point.</a:t>
            </a:r>
          </a:p>
        </p:txBody>
      </p:sp>
      <p:sp>
        <p:nvSpPr>
          <p:cNvPr name="TextBox 31" id="31"/>
          <p:cNvSpPr txBox="true"/>
          <p:nvPr/>
        </p:nvSpPr>
        <p:spPr>
          <a:xfrm rot="0">
            <a:off x="9526335" y="6172774"/>
            <a:ext cx="3077565" cy="374155"/>
          </a:xfrm>
          <a:prstGeom prst="rect">
            <a:avLst/>
          </a:prstGeom>
        </p:spPr>
        <p:txBody>
          <a:bodyPr anchor="t" rtlCol="false" tIns="0" lIns="0" bIns="0" rIns="0">
            <a:spAutoFit/>
          </a:bodyPr>
          <a:lstStyle/>
          <a:p>
            <a:pPr algn="ctr">
              <a:lnSpc>
                <a:spcPts val="2709"/>
              </a:lnSpc>
              <a:spcBef>
                <a:spcPct val="0"/>
              </a:spcBef>
            </a:pPr>
            <a:r>
              <a:rPr lang="en-US" sz="1963">
                <a:solidFill>
                  <a:srgbClr val="1E5B82"/>
                </a:solidFill>
                <a:latin typeface="Codec Pro ExtraBold"/>
              </a:rPr>
              <a:t>Support Vector Machine</a:t>
            </a:r>
          </a:p>
        </p:txBody>
      </p:sp>
      <p:sp>
        <p:nvSpPr>
          <p:cNvPr name="TextBox 32" id="32"/>
          <p:cNvSpPr txBox="true"/>
          <p:nvPr/>
        </p:nvSpPr>
        <p:spPr>
          <a:xfrm rot="0">
            <a:off x="9497760" y="6666357"/>
            <a:ext cx="3165319" cy="1678748"/>
          </a:xfrm>
          <a:prstGeom prst="rect">
            <a:avLst/>
          </a:prstGeom>
        </p:spPr>
        <p:txBody>
          <a:bodyPr anchor="t" rtlCol="false" tIns="0" lIns="0" bIns="0" rIns="0">
            <a:spAutoFit/>
          </a:bodyPr>
          <a:lstStyle/>
          <a:p>
            <a:pPr algn="just">
              <a:lnSpc>
                <a:spcPts val="1716"/>
              </a:lnSpc>
            </a:pPr>
            <a:r>
              <a:rPr lang="en-US" sz="1384">
                <a:solidFill>
                  <a:srgbClr val="1E5B82"/>
                </a:solidFill>
                <a:latin typeface="Canva Sans"/>
              </a:rPr>
              <a:t>Support Vector Machine is a supervised machine learning algorithm that can be used for classification or regression tasks. The basic idea behind SVM is to find a hyperplane in an N-dimensional space that distinctly classifies the data points.</a:t>
            </a:r>
          </a:p>
        </p:txBody>
      </p:sp>
      <p:sp>
        <p:nvSpPr>
          <p:cNvPr name="TextBox 33" id="33"/>
          <p:cNvSpPr txBox="true"/>
          <p:nvPr/>
        </p:nvSpPr>
        <p:spPr>
          <a:xfrm rot="0">
            <a:off x="13707454" y="6172774"/>
            <a:ext cx="2896038" cy="374155"/>
          </a:xfrm>
          <a:prstGeom prst="rect">
            <a:avLst/>
          </a:prstGeom>
        </p:spPr>
        <p:txBody>
          <a:bodyPr anchor="t" rtlCol="false" tIns="0" lIns="0" bIns="0" rIns="0">
            <a:spAutoFit/>
          </a:bodyPr>
          <a:lstStyle/>
          <a:p>
            <a:pPr algn="ctr">
              <a:lnSpc>
                <a:spcPts val="2709"/>
              </a:lnSpc>
              <a:spcBef>
                <a:spcPct val="0"/>
              </a:spcBef>
            </a:pPr>
            <a:r>
              <a:rPr lang="en-US" sz="1963">
                <a:solidFill>
                  <a:srgbClr val="1E5B82"/>
                </a:solidFill>
                <a:latin typeface="Codec Pro ExtraBold"/>
              </a:rPr>
              <a:t>Discission Tree</a:t>
            </a:r>
          </a:p>
        </p:txBody>
      </p:sp>
      <p:sp>
        <p:nvSpPr>
          <p:cNvPr name="TextBox 34" id="34"/>
          <p:cNvSpPr txBox="true"/>
          <p:nvPr/>
        </p:nvSpPr>
        <p:spPr>
          <a:xfrm rot="0">
            <a:off x="13557420" y="6753114"/>
            <a:ext cx="3165319" cy="1259685"/>
          </a:xfrm>
          <a:prstGeom prst="rect">
            <a:avLst/>
          </a:prstGeom>
        </p:spPr>
        <p:txBody>
          <a:bodyPr anchor="t" rtlCol="false" tIns="0" lIns="0" bIns="0" rIns="0">
            <a:spAutoFit/>
          </a:bodyPr>
          <a:lstStyle/>
          <a:p>
            <a:pPr algn="just">
              <a:lnSpc>
                <a:spcPts val="1716"/>
              </a:lnSpc>
            </a:pPr>
            <a:r>
              <a:rPr lang="en-US" sz="1384">
                <a:solidFill>
                  <a:srgbClr val="1E5B82"/>
                </a:solidFill>
                <a:latin typeface="Canva Sans"/>
              </a:rPr>
              <a:t>A decision tree is a non-parametric supervised learning algorithm for classification and regression tasks. It has a hierarchical tree structure consisting of a root node, branches, internal nodes and leaf nodes.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5908575" y="3180642"/>
            <a:ext cx="9619852" cy="6077658"/>
          </a:xfrm>
          <a:custGeom>
            <a:avLst/>
            <a:gdLst/>
            <a:ahLst/>
            <a:cxnLst/>
            <a:rect r="r" b="b" t="t" l="l"/>
            <a:pathLst>
              <a:path h="6077658" w="9619852">
                <a:moveTo>
                  <a:pt x="0" y="0"/>
                </a:moveTo>
                <a:lnTo>
                  <a:pt x="9619852" y="0"/>
                </a:lnTo>
                <a:lnTo>
                  <a:pt x="9619852" y="6077658"/>
                </a:lnTo>
                <a:lnTo>
                  <a:pt x="0" y="6077658"/>
                </a:lnTo>
                <a:lnTo>
                  <a:pt x="0" y="0"/>
                </a:lnTo>
                <a:close/>
              </a:path>
            </a:pathLst>
          </a:custGeom>
          <a:blipFill>
            <a:blip r:embed="rId2"/>
            <a:stretch>
              <a:fillRect l="0" t="0" r="0" b="0"/>
            </a:stretch>
          </a:blipFill>
        </p:spPr>
      </p:sp>
      <p:sp>
        <p:nvSpPr>
          <p:cNvPr name="TextBox 3" id="3"/>
          <p:cNvSpPr txBox="true"/>
          <p:nvPr/>
        </p:nvSpPr>
        <p:spPr>
          <a:xfrm rot="0">
            <a:off x="6523288" y="847725"/>
            <a:ext cx="8390426" cy="1000858"/>
          </a:xfrm>
          <a:prstGeom prst="rect">
            <a:avLst/>
          </a:prstGeom>
        </p:spPr>
        <p:txBody>
          <a:bodyPr anchor="t" rtlCol="false" tIns="0" lIns="0" bIns="0" rIns="0">
            <a:spAutoFit/>
          </a:bodyPr>
          <a:lstStyle/>
          <a:p>
            <a:pPr algn="ctr">
              <a:lnSpc>
                <a:spcPts val="7430"/>
              </a:lnSpc>
              <a:spcBef>
                <a:spcPct val="0"/>
              </a:spcBef>
            </a:pPr>
            <a:r>
              <a:rPr lang="en-US" sz="5384">
                <a:solidFill>
                  <a:srgbClr val="1E5B82"/>
                </a:solidFill>
                <a:latin typeface="Codec Pro ExtraBold"/>
              </a:rPr>
              <a:t>Methodology</a:t>
            </a:r>
          </a:p>
        </p:txBody>
      </p:sp>
      <p:sp>
        <p:nvSpPr>
          <p:cNvPr name="Freeform 4" id="4"/>
          <p:cNvSpPr/>
          <p:nvPr/>
        </p:nvSpPr>
        <p:spPr>
          <a:xfrm flipH="false" flipV="false" rot="0">
            <a:off x="-261870" y="896872"/>
            <a:ext cx="5581066" cy="9241867"/>
          </a:xfrm>
          <a:custGeom>
            <a:avLst/>
            <a:gdLst/>
            <a:ahLst/>
            <a:cxnLst/>
            <a:rect r="r" b="b" t="t" l="l"/>
            <a:pathLst>
              <a:path h="9241867" w="5581066">
                <a:moveTo>
                  <a:pt x="0" y="0"/>
                </a:moveTo>
                <a:lnTo>
                  <a:pt x="5581066" y="0"/>
                </a:lnTo>
                <a:lnTo>
                  <a:pt x="5581066" y="9241867"/>
                </a:lnTo>
                <a:lnTo>
                  <a:pt x="0" y="9241867"/>
                </a:lnTo>
                <a:lnTo>
                  <a:pt x="0" y="0"/>
                </a:lnTo>
                <a:close/>
              </a:path>
            </a:pathLst>
          </a:custGeom>
          <a:blipFill>
            <a:blip r:embed="rId3"/>
            <a:stretch>
              <a:fillRect l="0" t="0" r="0" b="0"/>
            </a:stretch>
          </a:blipFill>
        </p:spPr>
      </p:sp>
      <p:sp>
        <p:nvSpPr>
          <p:cNvPr name="Freeform 5" id="5"/>
          <p:cNvSpPr/>
          <p:nvPr/>
        </p:nvSpPr>
        <p:spPr>
          <a:xfrm flipH="true" flipV="false" rot="0">
            <a:off x="15110988" y="664469"/>
            <a:ext cx="2148312" cy="2092814"/>
          </a:xfrm>
          <a:custGeom>
            <a:avLst/>
            <a:gdLst/>
            <a:ahLst/>
            <a:cxnLst/>
            <a:rect r="r" b="b" t="t" l="l"/>
            <a:pathLst>
              <a:path h="2092814" w="2148312">
                <a:moveTo>
                  <a:pt x="2148312" y="0"/>
                </a:moveTo>
                <a:lnTo>
                  <a:pt x="0" y="0"/>
                </a:lnTo>
                <a:lnTo>
                  <a:pt x="0" y="2092814"/>
                </a:lnTo>
                <a:lnTo>
                  <a:pt x="2148312" y="2092814"/>
                </a:lnTo>
                <a:lnTo>
                  <a:pt x="21483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19318" y="8538360"/>
            <a:ext cx="1479963" cy="1439881"/>
          </a:xfrm>
          <a:custGeom>
            <a:avLst/>
            <a:gdLst/>
            <a:ahLst/>
            <a:cxnLst/>
            <a:rect r="r" b="b" t="t" l="l"/>
            <a:pathLst>
              <a:path h="1439881" w="1479963">
                <a:moveTo>
                  <a:pt x="0" y="0"/>
                </a:moveTo>
                <a:lnTo>
                  <a:pt x="1479964" y="0"/>
                </a:lnTo>
                <a:lnTo>
                  <a:pt x="1479964" y="1439880"/>
                </a:lnTo>
                <a:lnTo>
                  <a:pt x="0" y="14398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1205518" y="2797332"/>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32133" y="2294912"/>
            <a:ext cx="10083671" cy="6559941"/>
            <a:chOff x="0" y="0"/>
            <a:chExt cx="2655782" cy="1727721"/>
          </a:xfrm>
        </p:grpSpPr>
        <p:sp>
          <p:nvSpPr>
            <p:cNvPr name="Freeform 4" id="4"/>
            <p:cNvSpPr/>
            <p:nvPr/>
          </p:nvSpPr>
          <p:spPr>
            <a:xfrm flipH="false" flipV="false" rot="0">
              <a:off x="0" y="0"/>
              <a:ext cx="2655782" cy="1727721"/>
            </a:xfrm>
            <a:custGeom>
              <a:avLst/>
              <a:gdLst/>
              <a:ahLst/>
              <a:cxnLst/>
              <a:rect r="r" b="b" t="t" l="l"/>
              <a:pathLst>
                <a:path h="1727721" w="2655782">
                  <a:moveTo>
                    <a:pt x="26104" y="0"/>
                  </a:moveTo>
                  <a:lnTo>
                    <a:pt x="2629678" y="0"/>
                  </a:lnTo>
                  <a:cubicBezTo>
                    <a:pt x="2636601" y="0"/>
                    <a:pt x="2643241" y="2750"/>
                    <a:pt x="2648136" y="7646"/>
                  </a:cubicBezTo>
                  <a:cubicBezTo>
                    <a:pt x="2653031" y="12541"/>
                    <a:pt x="2655782" y="19181"/>
                    <a:pt x="2655782" y="26104"/>
                  </a:cubicBezTo>
                  <a:lnTo>
                    <a:pt x="2655782" y="1701617"/>
                  </a:lnTo>
                  <a:cubicBezTo>
                    <a:pt x="2655782" y="1716034"/>
                    <a:pt x="2644094" y="1727721"/>
                    <a:pt x="2629678" y="1727721"/>
                  </a:cubicBezTo>
                  <a:lnTo>
                    <a:pt x="26104" y="1727721"/>
                  </a:lnTo>
                  <a:cubicBezTo>
                    <a:pt x="19181" y="1727721"/>
                    <a:pt x="12541" y="1724971"/>
                    <a:pt x="7646" y="1720075"/>
                  </a:cubicBezTo>
                  <a:cubicBezTo>
                    <a:pt x="2750" y="1715180"/>
                    <a:pt x="0" y="1708540"/>
                    <a:pt x="0" y="1701617"/>
                  </a:cubicBezTo>
                  <a:lnTo>
                    <a:pt x="0" y="26104"/>
                  </a:lnTo>
                  <a:cubicBezTo>
                    <a:pt x="0" y="19181"/>
                    <a:pt x="2750" y="12541"/>
                    <a:pt x="7646" y="7646"/>
                  </a:cubicBezTo>
                  <a:cubicBezTo>
                    <a:pt x="12541" y="2750"/>
                    <a:pt x="19181" y="0"/>
                    <a:pt x="26104"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2655782" cy="175629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6" id="6"/>
          <p:cNvSpPr/>
          <p:nvPr/>
        </p:nvSpPr>
        <p:spPr>
          <a:xfrm flipH="false" flipV="false" rot="0">
            <a:off x="12688541" y="1028700"/>
            <a:ext cx="3987927" cy="8229600"/>
          </a:xfrm>
          <a:custGeom>
            <a:avLst/>
            <a:gdLst/>
            <a:ahLst/>
            <a:cxnLst/>
            <a:rect r="r" b="b" t="t" l="l"/>
            <a:pathLst>
              <a:path h="8229600" w="3987927">
                <a:moveTo>
                  <a:pt x="0" y="0"/>
                </a:moveTo>
                <a:lnTo>
                  <a:pt x="3987927" y="0"/>
                </a:lnTo>
                <a:lnTo>
                  <a:pt x="3987927" y="8229600"/>
                </a:lnTo>
                <a:lnTo>
                  <a:pt x="0" y="8229600"/>
                </a:lnTo>
                <a:lnTo>
                  <a:pt x="0" y="0"/>
                </a:lnTo>
                <a:close/>
              </a:path>
            </a:pathLst>
          </a:custGeom>
          <a:blipFill>
            <a:blip r:embed="rId4"/>
            <a:stretch>
              <a:fillRect l="0" t="0" r="0" b="0"/>
            </a:stretch>
          </a:blipFill>
        </p:spPr>
      </p:sp>
      <p:sp>
        <p:nvSpPr>
          <p:cNvPr name="TextBox 7" id="7"/>
          <p:cNvSpPr txBox="true"/>
          <p:nvPr/>
        </p:nvSpPr>
        <p:spPr>
          <a:xfrm rot="0">
            <a:off x="4837936" y="2800438"/>
            <a:ext cx="7699267" cy="1169610"/>
          </a:xfrm>
          <a:prstGeom prst="rect">
            <a:avLst/>
          </a:prstGeom>
        </p:spPr>
        <p:txBody>
          <a:bodyPr anchor="t" rtlCol="false" tIns="0" lIns="0" bIns="0" rIns="0">
            <a:spAutoFit/>
          </a:bodyPr>
          <a:lstStyle/>
          <a:p>
            <a:pPr algn="ctr">
              <a:lnSpc>
                <a:spcPts val="8740"/>
              </a:lnSpc>
            </a:pPr>
            <a:r>
              <a:rPr lang="en-US" sz="6333">
                <a:solidFill>
                  <a:srgbClr val="1E5B82"/>
                </a:solidFill>
                <a:latin typeface="Codec Pro ExtraBold"/>
              </a:rPr>
              <a:t>Conclusion</a:t>
            </a:r>
          </a:p>
        </p:txBody>
      </p:sp>
      <p:sp>
        <p:nvSpPr>
          <p:cNvPr name="TextBox 8" id="8"/>
          <p:cNvSpPr txBox="true"/>
          <p:nvPr/>
        </p:nvSpPr>
        <p:spPr>
          <a:xfrm rot="0">
            <a:off x="3859397" y="4350629"/>
            <a:ext cx="8677806" cy="3160192"/>
          </a:xfrm>
          <a:prstGeom prst="rect">
            <a:avLst/>
          </a:prstGeom>
        </p:spPr>
        <p:txBody>
          <a:bodyPr anchor="t" rtlCol="false" tIns="0" lIns="0" bIns="0" rIns="0">
            <a:spAutoFit/>
          </a:bodyPr>
          <a:lstStyle/>
          <a:p>
            <a:pPr algn="just">
              <a:lnSpc>
                <a:spcPts val="2799"/>
              </a:lnSpc>
            </a:pPr>
            <a:r>
              <a:rPr lang="en-US" sz="2257">
                <a:solidFill>
                  <a:srgbClr val="1E5B82"/>
                </a:solidFill>
                <a:latin typeface="Canva Sans"/>
              </a:rPr>
              <a:t>Suicide is a major public health problem in Bangladesh, and young students are particularly at risk. Early identification and intervention are essential for preventing suicide among young people. Machine learning has the potential to play a significant role in improving the early identification and prevention of suicide among young students. This study has demonstrated the feasibility of using machine learning to identify young students at risk of suicide in Bangladesh.</a:t>
            </a:r>
          </a:p>
          <a:p>
            <a:pPr>
              <a:lnSpc>
                <a:spcPts val="2799"/>
              </a:lnSpc>
            </a:pPr>
          </a:p>
        </p:txBody>
      </p:sp>
      <p:sp>
        <p:nvSpPr>
          <p:cNvPr name="Freeform 9" id="9"/>
          <p:cNvSpPr/>
          <p:nvPr/>
        </p:nvSpPr>
        <p:spPr>
          <a:xfrm flipH="false" flipV="false" rot="5765443">
            <a:off x="-2817499" y="-5819438"/>
            <a:ext cx="10244634" cy="9179370"/>
          </a:xfrm>
          <a:custGeom>
            <a:avLst/>
            <a:gdLst/>
            <a:ahLst/>
            <a:cxnLst/>
            <a:rect r="r" b="b" t="t" l="l"/>
            <a:pathLst>
              <a:path h="9179370" w="10244634">
                <a:moveTo>
                  <a:pt x="0" y="0"/>
                </a:moveTo>
                <a:lnTo>
                  <a:pt x="10244634" y="0"/>
                </a:lnTo>
                <a:lnTo>
                  <a:pt x="10244634" y="9179371"/>
                </a:lnTo>
                <a:lnTo>
                  <a:pt x="0" y="9179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1806635"/>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77202" y="8854853"/>
            <a:ext cx="1028700" cy="1000839"/>
          </a:xfrm>
          <a:custGeom>
            <a:avLst/>
            <a:gdLst/>
            <a:ahLst/>
            <a:cxnLst/>
            <a:rect r="r" b="b" t="t" l="l"/>
            <a:pathLst>
              <a:path h="1000839" w="1028700">
                <a:moveTo>
                  <a:pt x="0" y="0"/>
                </a:moveTo>
                <a:lnTo>
                  <a:pt x="1028700" y="0"/>
                </a:lnTo>
                <a:lnTo>
                  <a:pt x="1028700" y="1000839"/>
                </a:lnTo>
                <a:lnTo>
                  <a:pt x="0" y="1000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3536042" y="2207899"/>
            <a:ext cx="11215916" cy="6219535"/>
            <a:chOff x="0" y="0"/>
            <a:chExt cx="2953986" cy="1638067"/>
          </a:xfrm>
        </p:grpSpPr>
        <p:sp>
          <p:nvSpPr>
            <p:cNvPr name="Freeform 3" id="3"/>
            <p:cNvSpPr/>
            <p:nvPr/>
          </p:nvSpPr>
          <p:spPr>
            <a:xfrm flipH="false" flipV="false" rot="0">
              <a:off x="0" y="0"/>
              <a:ext cx="2953986" cy="1638067"/>
            </a:xfrm>
            <a:custGeom>
              <a:avLst/>
              <a:gdLst/>
              <a:ahLst/>
              <a:cxnLst/>
              <a:rect r="r" b="b" t="t" l="l"/>
              <a:pathLst>
                <a:path h="1638067" w="2953986">
                  <a:moveTo>
                    <a:pt x="23469" y="0"/>
                  </a:moveTo>
                  <a:lnTo>
                    <a:pt x="2930517" y="0"/>
                  </a:lnTo>
                  <a:cubicBezTo>
                    <a:pt x="2936741" y="0"/>
                    <a:pt x="2942711" y="2473"/>
                    <a:pt x="2947112" y="6874"/>
                  </a:cubicBezTo>
                  <a:cubicBezTo>
                    <a:pt x="2951513" y="11275"/>
                    <a:pt x="2953986" y="17245"/>
                    <a:pt x="2953986" y="23469"/>
                  </a:cubicBezTo>
                  <a:lnTo>
                    <a:pt x="2953986" y="1614598"/>
                  </a:lnTo>
                  <a:cubicBezTo>
                    <a:pt x="2953986" y="1627560"/>
                    <a:pt x="2943479" y="1638067"/>
                    <a:pt x="2930517" y="1638067"/>
                  </a:cubicBezTo>
                  <a:lnTo>
                    <a:pt x="23469" y="1638067"/>
                  </a:lnTo>
                  <a:cubicBezTo>
                    <a:pt x="10507" y="1638067"/>
                    <a:pt x="0" y="1627560"/>
                    <a:pt x="0" y="1614598"/>
                  </a:cubicBezTo>
                  <a:lnTo>
                    <a:pt x="0" y="23469"/>
                  </a:lnTo>
                  <a:cubicBezTo>
                    <a:pt x="0" y="10507"/>
                    <a:pt x="10507" y="0"/>
                    <a:pt x="23469"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2953986" cy="1666642"/>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1508018" y="1385180"/>
            <a:ext cx="5398023" cy="12119041"/>
          </a:xfrm>
          <a:custGeom>
            <a:avLst/>
            <a:gdLst/>
            <a:ahLst/>
            <a:cxnLst/>
            <a:rect r="r" b="b" t="t" l="l"/>
            <a:pathLst>
              <a:path h="12119041" w="5398023">
                <a:moveTo>
                  <a:pt x="0" y="0"/>
                </a:moveTo>
                <a:lnTo>
                  <a:pt x="5398023" y="0"/>
                </a:lnTo>
                <a:lnTo>
                  <a:pt x="5398023" y="12119041"/>
                </a:lnTo>
                <a:lnTo>
                  <a:pt x="0" y="12119041"/>
                </a:lnTo>
                <a:lnTo>
                  <a:pt x="0" y="0"/>
                </a:lnTo>
                <a:close/>
              </a:path>
            </a:pathLst>
          </a:custGeom>
          <a:blipFill>
            <a:blip r:embed="rId2"/>
            <a:stretch>
              <a:fillRect l="0" t="0" r="0" b="0"/>
            </a:stretch>
          </a:blipFill>
        </p:spPr>
      </p:sp>
      <p:sp>
        <p:nvSpPr>
          <p:cNvPr name="TextBox 6" id="6"/>
          <p:cNvSpPr txBox="true"/>
          <p:nvPr/>
        </p:nvSpPr>
        <p:spPr>
          <a:xfrm rot="0">
            <a:off x="6906041" y="4375274"/>
            <a:ext cx="7530401" cy="1608560"/>
          </a:xfrm>
          <a:prstGeom prst="rect">
            <a:avLst/>
          </a:prstGeom>
        </p:spPr>
        <p:txBody>
          <a:bodyPr anchor="t" rtlCol="false" tIns="0" lIns="0" bIns="0" rIns="0">
            <a:spAutoFit/>
          </a:bodyPr>
          <a:lstStyle/>
          <a:p>
            <a:pPr algn="ctr" marL="0" indent="0" lvl="0">
              <a:lnSpc>
                <a:spcPts val="12145"/>
              </a:lnSpc>
              <a:spcBef>
                <a:spcPct val="0"/>
              </a:spcBef>
            </a:pPr>
            <a:r>
              <a:rPr lang="en-US" sz="8800">
                <a:solidFill>
                  <a:srgbClr val="1E5B82"/>
                </a:solidFill>
                <a:latin typeface="Codec Pro ExtraBold"/>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2366892" y="3328783"/>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870" y="896872"/>
            <a:ext cx="5581066" cy="9241867"/>
          </a:xfrm>
          <a:custGeom>
            <a:avLst/>
            <a:gdLst/>
            <a:ahLst/>
            <a:cxnLst/>
            <a:rect r="r" b="b" t="t" l="l"/>
            <a:pathLst>
              <a:path h="9241867" w="5581066">
                <a:moveTo>
                  <a:pt x="0" y="0"/>
                </a:moveTo>
                <a:lnTo>
                  <a:pt x="5581066" y="0"/>
                </a:lnTo>
                <a:lnTo>
                  <a:pt x="5581066" y="9241867"/>
                </a:lnTo>
                <a:lnTo>
                  <a:pt x="0" y="9241867"/>
                </a:lnTo>
                <a:lnTo>
                  <a:pt x="0" y="0"/>
                </a:lnTo>
                <a:close/>
              </a:path>
            </a:pathLst>
          </a:custGeom>
          <a:blipFill>
            <a:blip r:embed="rId4"/>
            <a:stretch>
              <a:fillRect l="0" t="0" r="0" b="0"/>
            </a:stretch>
          </a:blipFill>
        </p:spPr>
      </p:sp>
      <p:grpSp>
        <p:nvGrpSpPr>
          <p:cNvPr name="Group 4" id="4"/>
          <p:cNvGrpSpPr/>
          <p:nvPr/>
        </p:nvGrpSpPr>
        <p:grpSpPr>
          <a:xfrm rot="0">
            <a:off x="4694146" y="4267616"/>
            <a:ext cx="11490998" cy="4262581"/>
            <a:chOff x="0" y="0"/>
            <a:chExt cx="2608187" cy="967506"/>
          </a:xfrm>
        </p:grpSpPr>
        <p:sp>
          <p:nvSpPr>
            <p:cNvPr name="Freeform 5" id="5"/>
            <p:cNvSpPr/>
            <p:nvPr/>
          </p:nvSpPr>
          <p:spPr>
            <a:xfrm flipH="false" flipV="false" rot="0">
              <a:off x="0" y="0"/>
              <a:ext cx="2608187" cy="967506"/>
            </a:xfrm>
            <a:custGeom>
              <a:avLst/>
              <a:gdLst/>
              <a:ahLst/>
              <a:cxnLst/>
              <a:rect r="r" b="b" t="t" l="l"/>
              <a:pathLst>
                <a:path h="967506" w="2608187">
                  <a:moveTo>
                    <a:pt x="22907" y="0"/>
                  </a:moveTo>
                  <a:lnTo>
                    <a:pt x="2585280" y="0"/>
                  </a:lnTo>
                  <a:cubicBezTo>
                    <a:pt x="2597931" y="0"/>
                    <a:pt x="2608187" y="10256"/>
                    <a:pt x="2608187" y="22907"/>
                  </a:cubicBezTo>
                  <a:lnTo>
                    <a:pt x="2608187" y="944599"/>
                  </a:lnTo>
                  <a:cubicBezTo>
                    <a:pt x="2608187" y="950674"/>
                    <a:pt x="2605773" y="956501"/>
                    <a:pt x="2601477" y="960796"/>
                  </a:cubicBezTo>
                  <a:cubicBezTo>
                    <a:pt x="2597182" y="965092"/>
                    <a:pt x="2591355" y="967506"/>
                    <a:pt x="2585280" y="967506"/>
                  </a:cubicBezTo>
                  <a:lnTo>
                    <a:pt x="22907" y="967506"/>
                  </a:lnTo>
                  <a:cubicBezTo>
                    <a:pt x="16832" y="967506"/>
                    <a:pt x="11005" y="965092"/>
                    <a:pt x="6709" y="960796"/>
                  </a:cubicBezTo>
                  <a:cubicBezTo>
                    <a:pt x="2413" y="956501"/>
                    <a:pt x="0" y="950674"/>
                    <a:pt x="0" y="944599"/>
                  </a:cubicBezTo>
                  <a:lnTo>
                    <a:pt x="0" y="22907"/>
                  </a:lnTo>
                  <a:cubicBezTo>
                    <a:pt x="0" y="10256"/>
                    <a:pt x="10256" y="0"/>
                    <a:pt x="22907"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2608187" cy="99608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7" id="7"/>
          <p:cNvGrpSpPr>
            <a:grpSpLocks noChangeAspect="true"/>
          </p:cNvGrpSpPr>
          <p:nvPr/>
        </p:nvGrpSpPr>
        <p:grpSpPr>
          <a:xfrm rot="0">
            <a:off x="5581204" y="4639765"/>
            <a:ext cx="2383647" cy="2374335"/>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0" id="10"/>
          <p:cNvGrpSpPr>
            <a:grpSpLocks noChangeAspect="true"/>
          </p:cNvGrpSpPr>
          <p:nvPr/>
        </p:nvGrpSpPr>
        <p:grpSpPr>
          <a:xfrm rot="0">
            <a:off x="9268462" y="4639765"/>
            <a:ext cx="2392752" cy="2383406"/>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3" id="13"/>
          <p:cNvGrpSpPr>
            <a:grpSpLocks noChangeAspect="true"/>
          </p:cNvGrpSpPr>
          <p:nvPr/>
        </p:nvGrpSpPr>
        <p:grpSpPr>
          <a:xfrm rot="0">
            <a:off x="12970244" y="4639765"/>
            <a:ext cx="2392752" cy="2383406"/>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sp>
        <p:nvSpPr>
          <p:cNvPr name="AutoShape 16" id="16"/>
          <p:cNvSpPr/>
          <p:nvPr/>
        </p:nvSpPr>
        <p:spPr>
          <a:xfrm>
            <a:off x="8650101" y="4539086"/>
            <a:ext cx="0" cy="3686093"/>
          </a:xfrm>
          <a:prstGeom prst="line">
            <a:avLst/>
          </a:prstGeom>
          <a:ln cap="flat" w="38100">
            <a:solidFill>
              <a:srgbClr val="1E5B82"/>
            </a:solidFill>
            <a:prstDash val="solid"/>
            <a:headEnd type="none" len="sm" w="sm"/>
            <a:tailEnd type="none" len="sm" w="sm"/>
          </a:ln>
        </p:spPr>
      </p:sp>
      <p:sp>
        <p:nvSpPr>
          <p:cNvPr name="AutoShape 17" id="17"/>
          <p:cNvSpPr/>
          <p:nvPr/>
        </p:nvSpPr>
        <p:spPr>
          <a:xfrm>
            <a:off x="12406837" y="4502854"/>
            <a:ext cx="0" cy="3686093"/>
          </a:xfrm>
          <a:prstGeom prst="line">
            <a:avLst/>
          </a:prstGeom>
          <a:ln cap="flat" w="38100">
            <a:solidFill>
              <a:srgbClr val="1E5B82"/>
            </a:solidFill>
            <a:prstDash val="solid"/>
            <a:headEnd type="none" len="sm" w="sm"/>
            <a:tailEnd type="none" len="sm" w="sm"/>
          </a:ln>
        </p:spPr>
      </p:sp>
      <p:sp>
        <p:nvSpPr>
          <p:cNvPr name="Freeform 18" id="18"/>
          <p:cNvSpPr/>
          <p:nvPr/>
        </p:nvSpPr>
        <p:spPr>
          <a:xfrm flipH="true" flipV="false" rot="0">
            <a:off x="15110988" y="664469"/>
            <a:ext cx="2148312" cy="2092814"/>
          </a:xfrm>
          <a:custGeom>
            <a:avLst/>
            <a:gdLst/>
            <a:ahLst/>
            <a:cxnLst/>
            <a:rect r="r" b="b" t="t" l="l"/>
            <a:pathLst>
              <a:path h="2092814" w="2148312">
                <a:moveTo>
                  <a:pt x="2148312" y="0"/>
                </a:moveTo>
                <a:lnTo>
                  <a:pt x="0" y="0"/>
                </a:lnTo>
                <a:lnTo>
                  <a:pt x="0" y="2092814"/>
                </a:lnTo>
                <a:lnTo>
                  <a:pt x="2148312" y="2092814"/>
                </a:lnTo>
                <a:lnTo>
                  <a:pt x="21483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2787829" y="960259"/>
            <a:ext cx="811614" cy="789633"/>
          </a:xfrm>
          <a:custGeom>
            <a:avLst/>
            <a:gdLst/>
            <a:ahLst/>
            <a:cxnLst/>
            <a:rect r="r" b="b" t="t" l="l"/>
            <a:pathLst>
              <a:path h="789633" w="811614">
                <a:moveTo>
                  <a:pt x="0" y="0"/>
                </a:moveTo>
                <a:lnTo>
                  <a:pt x="811614" y="0"/>
                </a:lnTo>
                <a:lnTo>
                  <a:pt x="811614" y="789633"/>
                </a:lnTo>
                <a:lnTo>
                  <a:pt x="0" y="7896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0" id="20"/>
          <p:cNvSpPr/>
          <p:nvPr/>
        </p:nvSpPr>
        <p:spPr>
          <a:xfrm flipH="false" flipV="false" rot="0">
            <a:off x="14299374" y="3116034"/>
            <a:ext cx="811614" cy="789633"/>
          </a:xfrm>
          <a:custGeom>
            <a:avLst/>
            <a:gdLst/>
            <a:ahLst/>
            <a:cxnLst/>
            <a:rect r="r" b="b" t="t" l="l"/>
            <a:pathLst>
              <a:path h="789633" w="811614">
                <a:moveTo>
                  <a:pt x="0" y="0"/>
                </a:moveTo>
                <a:lnTo>
                  <a:pt x="811614" y="0"/>
                </a:lnTo>
                <a:lnTo>
                  <a:pt x="811614" y="789632"/>
                </a:lnTo>
                <a:lnTo>
                  <a:pt x="0" y="7896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1" id="21"/>
          <p:cNvSpPr txBox="true"/>
          <p:nvPr/>
        </p:nvSpPr>
        <p:spPr>
          <a:xfrm rot="0">
            <a:off x="6146469" y="2519158"/>
            <a:ext cx="5995062" cy="1351545"/>
          </a:xfrm>
          <a:prstGeom prst="rect">
            <a:avLst/>
          </a:prstGeom>
        </p:spPr>
        <p:txBody>
          <a:bodyPr anchor="t" rtlCol="false" tIns="0" lIns="0" bIns="0" rIns="0">
            <a:spAutoFit/>
          </a:bodyPr>
          <a:lstStyle/>
          <a:p>
            <a:pPr algn="ctr" marL="0" indent="0" lvl="0">
              <a:lnSpc>
                <a:spcPts val="10189"/>
              </a:lnSpc>
              <a:spcBef>
                <a:spcPct val="0"/>
              </a:spcBef>
            </a:pPr>
            <a:r>
              <a:rPr lang="en-US" sz="7383">
                <a:solidFill>
                  <a:srgbClr val="1E5B82"/>
                </a:solidFill>
                <a:latin typeface="Codec Pro ExtraBold"/>
              </a:rPr>
              <a:t>Group-23</a:t>
            </a:r>
          </a:p>
        </p:txBody>
      </p:sp>
      <p:sp>
        <p:nvSpPr>
          <p:cNvPr name="TextBox 22" id="22"/>
          <p:cNvSpPr txBox="true"/>
          <p:nvPr/>
        </p:nvSpPr>
        <p:spPr>
          <a:xfrm rot="0">
            <a:off x="5581204" y="7196441"/>
            <a:ext cx="2392752" cy="362398"/>
          </a:xfrm>
          <a:prstGeom prst="rect">
            <a:avLst/>
          </a:prstGeom>
        </p:spPr>
        <p:txBody>
          <a:bodyPr anchor="t" rtlCol="false" tIns="0" lIns="0" bIns="0" rIns="0">
            <a:spAutoFit/>
          </a:bodyPr>
          <a:lstStyle/>
          <a:p>
            <a:pPr algn="ctr">
              <a:lnSpc>
                <a:spcPts val="2873"/>
              </a:lnSpc>
            </a:pPr>
            <a:r>
              <a:rPr lang="en-US" sz="2317" spc="-46">
                <a:solidFill>
                  <a:srgbClr val="1E5B82"/>
                </a:solidFill>
                <a:latin typeface="Canva Sans Bold"/>
              </a:rPr>
              <a:t>Nahidul Islam</a:t>
            </a:r>
          </a:p>
        </p:txBody>
      </p:sp>
      <p:sp>
        <p:nvSpPr>
          <p:cNvPr name="TextBox 23" id="23"/>
          <p:cNvSpPr txBox="true"/>
          <p:nvPr/>
        </p:nvSpPr>
        <p:spPr>
          <a:xfrm rot="0">
            <a:off x="5581204" y="7685373"/>
            <a:ext cx="2392752" cy="256390"/>
          </a:xfrm>
          <a:prstGeom prst="rect">
            <a:avLst/>
          </a:prstGeom>
        </p:spPr>
        <p:txBody>
          <a:bodyPr anchor="t" rtlCol="false" tIns="0" lIns="0" bIns="0" rIns="0">
            <a:spAutoFit/>
          </a:bodyPr>
          <a:lstStyle/>
          <a:p>
            <a:pPr algn="ctr">
              <a:lnSpc>
                <a:spcPts val="2154"/>
              </a:lnSpc>
            </a:pPr>
            <a:r>
              <a:rPr lang="en-US" sz="1737" spc="-34">
                <a:solidFill>
                  <a:srgbClr val="1E5B82"/>
                </a:solidFill>
                <a:latin typeface="Canva Sans"/>
              </a:rPr>
              <a:t>Roll-2028</a:t>
            </a:r>
          </a:p>
        </p:txBody>
      </p:sp>
      <p:sp>
        <p:nvSpPr>
          <p:cNvPr name="TextBox 24" id="24"/>
          <p:cNvSpPr txBox="true"/>
          <p:nvPr/>
        </p:nvSpPr>
        <p:spPr>
          <a:xfrm rot="0">
            <a:off x="9003111" y="7196525"/>
            <a:ext cx="2873069" cy="362398"/>
          </a:xfrm>
          <a:prstGeom prst="rect">
            <a:avLst/>
          </a:prstGeom>
        </p:spPr>
        <p:txBody>
          <a:bodyPr anchor="t" rtlCol="false" tIns="0" lIns="0" bIns="0" rIns="0">
            <a:spAutoFit/>
          </a:bodyPr>
          <a:lstStyle/>
          <a:p>
            <a:pPr algn="ctr">
              <a:lnSpc>
                <a:spcPts val="2873"/>
              </a:lnSpc>
            </a:pPr>
            <a:r>
              <a:rPr lang="en-US" sz="2317" spc="-46">
                <a:solidFill>
                  <a:srgbClr val="1E5B82"/>
                </a:solidFill>
                <a:latin typeface="Canva Sans Bold"/>
              </a:rPr>
              <a:t>Md. Shakil Hossain</a:t>
            </a:r>
          </a:p>
        </p:txBody>
      </p:sp>
      <p:sp>
        <p:nvSpPr>
          <p:cNvPr name="TextBox 25" id="25"/>
          <p:cNvSpPr txBox="true"/>
          <p:nvPr/>
        </p:nvSpPr>
        <p:spPr>
          <a:xfrm rot="0">
            <a:off x="9268462" y="7703488"/>
            <a:ext cx="2392752" cy="256390"/>
          </a:xfrm>
          <a:prstGeom prst="rect">
            <a:avLst/>
          </a:prstGeom>
        </p:spPr>
        <p:txBody>
          <a:bodyPr anchor="t" rtlCol="false" tIns="0" lIns="0" bIns="0" rIns="0">
            <a:spAutoFit/>
          </a:bodyPr>
          <a:lstStyle/>
          <a:p>
            <a:pPr algn="ctr">
              <a:lnSpc>
                <a:spcPts val="2154"/>
              </a:lnSpc>
            </a:pPr>
            <a:r>
              <a:rPr lang="en-US" sz="1737" spc="-34">
                <a:solidFill>
                  <a:srgbClr val="1E5B82"/>
                </a:solidFill>
                <a:latin typeface="Canva Sans"/>
              </a:rPr>
              <a:t>Roll-2023</a:t>
            </a:r>
          </a:p>
        </p:txBody>
      </p:sp>
      <p:sp>
        <p:nvSpPr>
          <p:cNvPr name="TextBox 26" id="26"/>
          <p:cNvSpPr txBox="true"/>
          <p:nvPr/>
        </p:nvSpPr>
        <p:spPr>
          <a:xfrm rot="0">
            <a:off x="12601808" y="7196441"/>
            <a:ext cx="3297096" cy="362398"/>
          </a:xfrm>
          <a:prstGeom prst="rect">
            <a:avLst/>
          </a:prstGeom>
        </p:spPr>
        <p:txBody>
          <a:bodyPr anchor="t" rtlCol="false" tIns="0" lIns="0" bIns="0" rIns="0">
            <a:spAutoFit/>
          </a:bodyPr>
          <a:lstStyle/>
          <a:p>
            <a:pPr algn="ctr">
              <a:lnSpc>
                <a:spcPts val="2873"/>
              </a:lnSpc>
            </a:pPr>
            <a:r>
              <a:rPr lang="en-US" sz="2317" spc="-46">
                <a:solidFill>
                  <a:srgbClr val="1E5B82"/>
                </a:solidFill>
                <a:latin typeface="Canva Sans Bold"/>
              </a:rPr>
              <a:t>Mahbubur Rahman</a:t>
            </a:r>
          </a:p>
        </p:txBody>
      </p:sp>
      <p:sp>
        <p:nvSpPr>
          <p:cNvPr name="TextBox 27" id="27"/>
          <p:cNvSpPr txBox="true"/>
          <p:nvPr/>
        </p:nvSpPr>
        <p:spPr>
          <a:xfrm rot="0">
            <a:off x="12970244" y="7685373"/>
            <a:ext cx="2392752" cy="256390"/>
          </a:xfrm>
          <a:prstGeom prst="rect">
            <a:avLst/>
          </a:prstGeom>
        </p:spPr>
        <p:txBody>
          <a:bodyPr anchor="t" rtlCol="false" tIns="0" lIns="0" bIns="0" rIns="0">
            <a:spAutoFit/>
          </a:bodyPr>
          <a:lstStyle/>
          <a:p>
            <a:pPr algn="ctr">
              <a:lnSpc>
                <a:spcPts val="2154"/>
              </a:lnSpc>
            </a:pPr>
            <a:r>
              <a:rPr lang="en-US" sz="1737" spc="-34">
                <a:solidFill>
                  <a:srgbClr val="1E5B82"/>
                </a:solidFill>
                <a:latin typeface="Canva Sans"/>
              </a:rPr>
              <a:t>Roll-2024</a:t>
            </a:r>
          </a:p>
        </p:txBody>
      </p:sp>
      <p:sp>
        <p:nvSpPr>
          <p:cNvPr name="TextBox 28" id="28"/>
          <p:cNvSpPr txBox="true"/>
          <p:nvPr/>
        </p:nvSpPr>
        <p:spPr>
          <a:xfrm rot="0">
            <a:off x="6995688" y="862815"/>
            <a:ext cx="4315203" cy="887077"/>
          </a:xfrm>
          <a:prstGeom prst="rect">
            <a:avLst/>
          </a:prstGeom>
        </p:spPr>
        <p:txBody>
          <a:bodyPr anchor="t" rtlCol="false" tIns="0" lIns="0" bIns="0" rIns="0">
            <a:spAutoFit/>
          </a:bodyPr>
          <a:lstStyle/>
          <a:p>
            <a:pPr algn="ctr">
              <a:lnSpc>
                <a:spcPts val="7279"/>
              </a:lnSpc>
            </a:pPr>
            <a:r>
              <a:rPr lang="en-US" sz="5199">
                <a:solidFill>
                  <a:srgbClr val="1E5B82"/>
                </a:solidFill>
                <a:latin typeface="Canva Sans Bold"/>
              </a:rPr>
              <a:t>Presented By</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982765" y="3327062"/>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56647" y="1342672"/>
            <a:ext cx="3144259" cy="2737580"/>
            <a:chOff x="0" y="0"/>
            <a:chExt cx="828118" cy="721009"/>
          </a:xfrm>
        </p:grpSpPr>
        <p:sp>
          <p:nvSpPr>
            <p:cNvPr name="Freeform 4" id="4"/>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5" id="5"/>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7572381" y="1342672"/>
            <a:ext cx="3144259" cy="2737580"/>
            <a:chOff x="0" y="0"/>
            <a:chExt cx="828118" cy="721009"/>
          </a:xfrm>
        </p:grpSpPr>
        <p:sp>
          <p:nvSpPr>
            <p:cNvPr name="Freeform 7" id="7"/>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8" id="8"/>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9" id="9"/>
          <p:cNvGrpSpPr/>
          <p:nvPr/>
        </p:nvGrpSpPr>
        <p:grpSpPr>
          <a:xfrm rot="0">
            <a:off x="11088115" y="1342672"/>
            <a:ext cx="3144259" cy="2737580"/>
            <a:chOff x="0" y="0"/>
            <a:chExt cx="828118" cy="721009"/>
          </a:xfrm>
        </p:grpSpPr>
        <p:sp>
          <p:nvSpPr>
            <p:cNvPr name="Freeform 10" id="10"/>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1" id="11"/>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2" id="12"/>
          <p:cNvGrpSpPr/>
          <p:nvPr/>
        </p:nvGrpSpPr>
        <p:grpSpPr>
          <a:xfrm rot="0">
            <a:off x="4056647" y="4338186"/>
            <a:ext cx="3144259" cy="2737580"/>
            <a:chOff x="0" y="0"/>
            <a:chExt cx="828118" cy="721009"/>
          </a:xfrm>
        </p:grpSpPr>
        <p:sp>
          <p:nvSpPr>
            <p:cNvPr name="Freeform 13" id="13"/>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4" id="14"/>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5" id="15"/>
          <p:cNvGrpSpPr/>
          <p:nvPr/>
        </p:nvGrpSpPr>
        <p:grpSpPr>
          <a:xfrm rot="0">
            <a:off x="7572381" y="4338186"/>
            <a:ext cx="3144259" cy="2737580"/>
            <a:chOff x="0" y="0"/>
            <a:chExt cx="828118" cy="721009"/>
          </a:xfrm>
        </p:grpSpPr>
        <p:sp>
          <p:nvSpPr>
            <p:cNvPr name="Freeform 16" id="16"/>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7" id="1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8" id="18"/>
          <p:cNvGrpSpPr/>
          <p:nvPr/>
        </p:nvGrpSpPr>
        <p:grpSpPr>
          <a:xfrm rot="0">
            <a:off x="11088115" y="4338186"/>
            <a:ext cx="3144259" cy="2737580"/>
            <a:chOff x="0" y="0"/>
            <a:chExt cx="828118" cy="721009"/>
          </a:xfrm>
        </p:grpSpPr>
        <p:sp>
          <p:nvSpPr>
            <p:cNvPr name="Freeform 19" id="19"/>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20" id="20"/>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21" id="21"/>
          <p:cNvSpPr/>
          <p:nvPr/>
        </p:nvSpPr>
        <p:spPr>
          <a:xfrm flipH="false" flipV="false" rot="0">
            <a:off x="1275585" y="4896732"/>
            <a:ext cx="2656216" cy="5120416"/>
          </a:xfrm>
          <a:custGeom>
            <a:avLst/>
            <a:gdLst/>
            <a:ahLst/>
            <a:cxnLst/>
            <a:rect r="r" b="b" t="t" l="l"/>
            <a:pathLst>
              <a:path h="5120416" w="2656216">
                <a:moveTo>
                  <a:pt x="0" y="0"/>
                </a:moveTo>
                <a:lnTo>
                  <a:pt x="2656216" y="0"/>
                </a:lnTo>
                <a:lnTo>
                  <a:pt x="2656216" y="5120416"/>
                </a:lnTo>
                <a:lnTo>
                  <a:pt x="0" y="5120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5489674" y="-3678110"/>
            <a:ext cx="8801775" cy="8633722"/>
          </a:xfrm>
          <a:custGeom>
            <a:avLst/>
            <a:gdLst/>
            <a:ahLst/>
            <a:cxnLst/>
            <a:rect r="r" b="b" t="t" l="l"/>
            <a:pathLst>
              <a:path h="8633722" w="8801775">
                <a:moveTo>
                  <a:pt x="8801775" y="0"/>
                </a:moveTo>
                <a:lnTo>
                  <a:pt x="0" y="0"/>
                </a:lnTo>
                <a:lnTo>
                  <a:pt x="0" y="8633723"/>
                </a:lnTo>
                <a:lnTo>
                  <a:pt x="8801775" y="8633723"/>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688716" y="1476720"/>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01</a:t>
            </a:r>
          </a:p>
        </p:txBody>
      </p:sp>
      <p:sp>
        <p:nvSpPr>
          <p:cNvPr name="TextBox 24" id="24"/>
          <p:cNvSpPr txBox="true"/>
          <p:nvPr/>
        </p:nvSpPr>
        <p:spPr>
          <a:xfrm rot="0">
            <a:off x="4429143" y="2986125"/>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Introduction</a:t>
            </a:r>
          </a:p>
        </p:txBody>
      </p:sp>
      <p:sp>
        <p:nvSpPr>
          <p:cNvPr name="TextBox 25" id="25"/>
          <p:cNvSpPr txBox="true"/>
          <p:nvPr/>
        </p:nvSpPr>
        <p:spPr>
          <a:xfrm rot="0">
            <a:off x="8203939" y="1476720"/>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02</a:t>
            </a:r>
          </a:p>
        </p:txBody>
      </p:sp>
      <p:sp>
        <p:nvSpPr>
          <p:cNvPr name="TextBox 26" id="26"/>
          <p:cNvSpPr txBox="true"/>
          <p:nvPr/>
        </p:nvSpPr>
        <p:spPr>
          <a:xfrm rot="0">
            <a:off x="7944367" y="2986125"/>
            <a:ext cx="2400288" cy="340937"/>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Objective</a:t>
            </a:r>
          </a:p>
        </p:txBody>
      </p:sp>
      <p:sp>
        <p:nvSpPr>
          <p:cNvPr name="TextBox 27" id="27"/>
          <p:cNvSpPr txBox="true"/>
          <p:nvPr/>
        </p:nvSpPr>
        <p:spPr>
          <a:xfrm rot="0">
            <a:off x="11717250" y="1476720"/>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03</a:t>
            </a:r>
          </a:p>
        </p:txBody>
      </p:sp>
      <p:sp>
        <p:nvSpPr>
          <p:cNvPr name="TextBox 28" id="28"/>
          <p:cNvSpPr txBox="true"/>
          <p:nvPr/>
        </p:nvSpPr>
        <p:spPr>
          <a:xfrm rot="0">
            <a:off x="11340288" y="2986125"/>
            <a:ext cx="2639912"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Suicide Rate</a:t>
            </a:r>
          </a:p>
        </p:txBody>
      </p:sp>
      <p:sp>
        <p:nvSpPr>
          <p:cNvPr name="TextBox 29" id="29"/>
          <p:cNvSpPr txBox="true"/>
          <p:nvPr/>
        </p:nvSpPr>
        <p:spPr>
          <a:xfrm rot="0">
            <a:off x="4688205" y="447223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04</a:t>
            </a:r>
          </a:p>
        </p:txBody>
      </p:sp>
      <p:sp>
        <p:nvSpPr>
          <p:cNvPr name="TextBox 30" id="30"/>
          <p:cNvSpPr txBox="true"/>
          <p:nvPr/>
        </p:nvSpPr>
        <p:spPr>
          <a:xfrm rot="0">
            <a:off x="4246381" y="5982566"/>
            <a:ext cx="276274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Research Question</a:t>
            </a:r>
          </a:p>
        </p:txBody>
      </p:sp>
      <p:sp>
        <p:nvSpPr>
          <p:cNvPr name="TextBox 31" id="31"/>
          <p:cNvSpPr txBox="true"/>
          <p:nvPr/>
        </p:nvSpPr>
        <p:spPr>
          <a:xfrm rot="0">
            <a:off x="8203429" y="447223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05</a:t>
            </a:r>
          </a:p>
        </p:txBody>
      </p:sp>
      <p:sp>
        <p:nvSpPr>
          <p:cNvPr name="TextBox 32" id="32"/>
          <p:cNvSpPr txBox="true"/>
          <p:nvPr/>
        </p:nvSpPr>
        <p:spPr>
          <a:xfrm rot="0">
            <a:off x="7943856" y="5981639"/>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Literature review</a:t>
            </a:r>
          </a:p>
        </p:txBody>
      </p:sp>
      <p:sp>
        <p:nvSpPr>
          <p:cNvPr name="TextBox 33" id="33"/>
          <p:cNvSpPr txBox="true"/>
          <p:nvPr/>
        </p:nvSpPr>
        <p:spPr>
          <a:xfrm rot="0">
            <a:off x="11716739" y="447223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06</a:t>
            </a:r>
          </a:p>
        </p:txBody>
      </p:sp>
      <p:sp>
        <p:nvSpPr>
          <p:cNvPr name="TextBox 34" id="34"/>
          <p:cNvSpPr txBox="true"/>
          <p:nvPr/>
        </p:nvSpPr>
        <p:spPr>
          <a:xfrm rot="0">
            <a:off x="11457167" y="5981639"/>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Data Description</a:t>
            </a:r>
          </a:p>
        </p:txBody>
      </p:sp>
      <p:sp>
        <p:nvSpPr>
          <p:cNvPr name="TextBox 35" id="35"/>
          <p:cNvSpPr txBox="true"/>
          <p:nvPr/>
        </p:nvSpPr>
        <p:spPr>
          <a:xfrm rot="0">
            <a:off x="5924304" y="-67307"/>
            <a:ext cx="6440413" cy="1202568"/>
          </a:xfrm>
          <a:prstGeom prst="rect">
            <a:avLst/>
          </a:prstGeom>
        </p:spPr>
        <p:txBody>
          <a:bodyPr anchor="t" rtlCol="false" tIns="0" lIns="0" bIns="0" rIns="0">
            <a:spAutoFit/>
          </a:bodyPr>
          <a:lstStyle/>
          <a:p>
            <a:pPr algn="ctr">
              <a:lnSpc>
                <a:spcPts val="9054"/>
              </a:lnSpc>
            </a:pPr>
            <a:r>
              <a:rPr lang="en-US" sz="6560">
                <a:solidFill>
                  <a:srgbClr val="1E5B82"/>
                </a:solidFill>
                <a:latin typeface="Codec Pro ExtraBold"/>
              </a:rPr>
              <a:t>Contents</a:t>
            </a:r>
          </a:p>
        </p:txBody>
      </p:sp>
      <p:grpSp>
        <p:nvGrpSpPr>
          <p:cNvPr name="Group 36" id="36"/>
          <p:cNvGrpSpPr/>
          <p:nvPr/>
        </p:nvGrpSpPr>
        <p:grpSpPr>
          <a:xfrm rot="0">
            <a:off x="4055626" y="7456940"/>
            <a:ext cx="3144259" cy="2737580"/>
            <a:chOff x="0" y="0"/>
            <a:chExt cx="828118" cy="721009"/>
          </a:xfrm>
        </p:grpSpPr>
        <p:sp>
          <p:nvSpPr>
            <p:cNvPr name="Freeform 37" id="37"/>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38" id="38"/>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39" id="39"/>
          <p:cNvGrpSpPr/>
          <p:nvPr/>
        </p:nvGrpSpPr>
        <p:grpSpPr>
          <a:xfrm rot="0">
            <a:off x="7571360" y="7456940"/>
            <a:ext cx="3144259" cy="2737580"/>
            <a:chOff x="0" y="0"/>
            <a:chExt cx="828118" cy="721009"/>
          </a:xfrm>
        </p:grpSpPr>
        <p:sp>
          <p:nvSpPr>
            <p:cNvPr name="Freeform 40" id="40"/>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41" id="41"/>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42" id="42"/>
          <p:cNvGrpSpPr/>
          <p:nvPr/>
        </p:nvGrpSpPr>
        <p:grpSpPr>
          <a:xfrm rot="0">
            <a:off x="11087094" y="7456940"/>
            <a:ext cx="3144259" cy="2737580"/>
            <a:chOff x="0" y="0"/>
            <a:chExt cx="828118" cy="721009"/>
          </a:xfrm>
        </p:grpSpPr>
        <p:sp>
          <p:nvSpPr>
            <p:cNvPr name="Freeform 43" id="43"/>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44" id="44"/>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45" id="45"/>
          <p:cNvSpPr txBox="true"/>
          <p:nvPr/>
        </p:nvSpPr>
        <p:spPr>
          <a:xfrm rot="0">
            <a:off x="4687695" y="7590988"/>
            <a:ext cx="1880121" cy="1500771"/>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07</a:t>
            </a:r>
          </a:p>
        </p:txBody>
      </p:sp>
      <p:sp>
        <p:nvSpPr>
          <p:cNvPr name="TextBox 46" id="46"/>
          <p:cNvSpPr txBox="true"/>
          <p:nvPr/>
        </p:nvSpPr>
        <p:spPr>
          <a:xfrm rot="0">
            <a:off x="4427612" y="9100393"/>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Proposed Model</a:t>
            </a:r>
          </a:p>
        </p:txBody>
      </p:sp>
      <p:sp>
        <p:nvSpPr>
          <p:cNvPr name="TextBox 47" id="47"/>
          <p:cNvSpPr txBox="true"/>
          <p:nvPr/>
        </p:nvSpPr>
        <p:spPr>
          <a:xfrm rot="0">
            <a:off x="8202408" y="7590988"/>
            <a:ext cx="1880121" cy="1500771"/>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08</a:t>
            </a:r>
          </a:p>
        </p:txBody>
      </p:sp>
      <p:sp>
        <p:nvSpPr>
          <p:cNvPr name="TextBox 48" id="48"/>
          <p:cNvSpPr txBox="true"/>
          <p:nvPr/>
        </p:nvSpPr>
        <p:spPr>
          <a:xfrm rot="0">
            <a:off x="7942835" y="9100393"/>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Project Plan</a:t>
            </a:r>
          </a:p>
        </p:txBody>
      </p:sp>
      <p:sp>
        <p:nvSpPr>
          <p:cNvPr name="TextBox 49" id="49"/>
          <p:cNvSpPr txBox="true"/>
          <p:nvPr/>
        </p:nvSpPr>
        <p:spPr>
          <a:xfrm rot="0">
            <a:off x="11715718" y="7590988"/>
            <a:ext cx="1880121" cy="1500771"/>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09</a:t>
            </a:r>
          </a:p>
        </p:txBody>
      </p:sp>
      <p:sp>
        <p:nvSpPr>
          <p:cNvPr name="TextBox 50" id="50"/>
          <p:cNvSpPr txBox="true"/>
          <p:nvPr/>
        </p:nvSpPr>
        <p:spPr>
          <a:xfrm rot="0">
            <a:off x="11456145" y="9100393"/>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Conclusion</a:t>
            </a:r>
          </a:p>
        </p:txBody>
      </p:sp>
      <p:sp>
        <p:nvSpPr>
          <p:cNvPr name="Freeform 51" id="51"/>
          <p:cNvSpPr/>
          <p:nvPr/>
        </p:nvSpPr>
        <p:spPr>
          <a:xfrm flipH="false" flipV="false" rot="0">
            <a:off x="14613374" y="4705819"/>
            <a:ext cx="2852627" cy="5311330"/>
          </a:xfrm>
          <a:custGeom>
            <a:avLst/>
            <a:gdLst/>
            <a:ahLst/>
            <a:cxnLst/>
            <a:rect r="r" b="b" t="t" l="l"/>
            <a:pathLst>
              <a:path h="5311330" w="2852627">
                <a:moveTo>
                  <a:pt x="0" y="0"/>
                </a:moveTo>
                <a:lnTo>
                  <a:pt x="2852626" y="0"/>
                </a:lnTo>
                <a:lnTo>
                  <a:pt x="2852626" y="5311329"/>
                </a:lnTo>
                <a:lnTo>
                  <a:pt x="0" y="5311329"/>
                </a:lnTo>
                <a:lnTo>
                  <a:pt x="0" y="0"/>
                </a:lnTo>
                <a:close/>
              </a:path>
            </a:pathLst>
          </a:custGeom>
          <a:blipFill>
            <a:blip r:embed="rId6"/>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1205518" y="2797332"/>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3195" y="1921946"/>
            <a:ext cx="12732609" cy="7336354"/>
            <a:chOff x="0" y="0"/>
            <a:chExt cx="3353444" cy="1932208"/>
          </a:xfrm>
        </p:grpSpPr>
        <p:sp>
          <p:nvSpPr>
            <p:cNvPr name="Freeform 4" id="4"/>
            <p:cNvSpPr/>
            <p:nvPr/>
          </p:nvSpPr>
          <p:spPr>
            <a:xfrm flipH="false" flipV="false" rot="0">
              <a:off x="0" y="0"/>
              <a:ext cx="3353445" cy="1932208"/>
            </a:xfrm>
            <a:custGeom>
              <a:avLst/>
              <a:gdLst/>
              <a:ahLst/>
              <a:cxnLst/>
              <a:rect r="r" b="b" t="t" l="l"/>
              <a:pathLst>
                <a:path h="1932208" w="3353445">
                  <a:moveTo>
                    <a:pt x="20673" y="0"/>
                  </a:moveTo>
                  <a:lnTo>
                    <a:pt x="3332771" y="0"/>
                  </a:lnTo>
                  <a:cubicBezTo>
                    <a:pt x="3338254" y="0"/>
                    <a:pt x="3343513" y="2178"/>
                    <a:pt x="3347389" y="6055"/>
                  </a:cubicBezTo>
                  <a:cubicBezTo>
                    <a:pt x="3351266" y="9932"/>
                    <a:pt x="3353445" y="15190"/>
                    <a:pt x="3353445" y="20673"/>
                  </a:cubicBezTo>
                  <a:lnTo>
                    <a:pt x="3353445" y="1911535"/>
                  </a:lnTo>
                  <a:cubicBezTo>
                    <a:pt x="3353445" y="1917018"/>
                    <a:pt x="3351266" y="1922276"/>
                    <a:pt x="3347389" y="1926153"/>
                  </a:cubicBezTo>
                  <a:cubicBezTo>
                    <a:pt x="3343513" y="1930030"/>
                    <a:pt x="3338254" y="1932208"/>
                    <a:pt x="3332771" y="1932208"/>
                  </a:cubicBezTo>
                  <a:lnTo>
                    <a:pt x="20673" y="1932208"/>
                  </a:lnTo>
                  <a:cubicBezTo>
                    <a:pt x="15190" y="1932208"/>
                    <a:pt x="9932" y="1930030"/>
                    <a:pt x="6055" y="1926153"/>
                  </a:cubicBezTo>
                  <a:cubicBezTo>
                    <a:pt x="2178" y="1922276"/>
                    <a:pt x="0" y="1917018"/>
                    <a:pt x="0" y="1911535"/>
                  </a:cubicBezTo>
                  <a:lnTo>
                    <a:pt x="0" y="20673"/>
                  </a:lnTo>
                  <a:cubicBezTo>
                    <a:pt x="0" y="15190"/>
                    <a:pt x="2178" y="9932"/>
                    <a:pt x="6055" y="6055"/>
                  </a:cubicBezTo>
                  <a:cubicBezTo>
                    <a:pt x="9932" y="2178"/>
                    <a:pt x="15190" y="0"/>
                    <a:pt x="20673"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3353444" cy="1960783"/>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6" id="6"/>
          <p:cNvSpPr/>
          <p:nvPr/>
        </p:nvSpPr>
        <p:spPr>
          <a:xfrm flipH="false" flipV="false" rot="0">
            <a:off x="12962569" y="1028700"/>
            <a:ext cx="3987927" cy="8229600"/>
          </a:xfrm>
          <a:custGeom>
            <a:avLst/>
            <a:gdLst/>
            <a:ahLst/>
            <a:cxnLst/>
            <a:rect r="r" b="b" t="t" l="l"/>
            <a:pathLst>
              <a:path h="8229600" w="3987927">
                <a:moveTo>
                  <a:pt x="0" y="0"/>
                </a:moveTo>
                <a:lnTo>
                  <a:pt x="3987927" y="0"/>
                </a:lnTo>
                <a:lnTo>
                  <a:pt x="3987927" y="8229600"/>
                </a:lnTo>
                <a:lnTo>
                  <a:pt x="0" y="8229600"/>
                </a:lnTo>
                <a:lnTo>
                  <a:pt x="0" y="0"/>
                </a:lnTo>
                <a:close/>
              </a:path>
            </a:pathLst>
          </a:custGeom>
          <a:blipFill>
            <a:blip r:embed="rId4"/>
            <a:stretch>
              <a:fillRect l="0" t="0" r="0" b="0"/>
            </a:stretch>
          </a:blipFill>
        </p:spPr>
      </p:sp>
      <p:sp>
        <p:nvSpPr>
          <p:cNvPr name="TextBox 7" id="7"/>
          <p:cNvSpPr txBox="true"/>
          <p:nvPr/>
        </p:nvSpPr>
        <p:spPr>
          <a:xfrm rot="0">
            <a:off x="4424336" y="348835"/>
            <a:ext cx="7699267" cy="1169664"/>
          </a:xfrm>
          <a:prstGeom prst="rect">
            <a:avLst/>
          </a:prstGeom>
        </p:spPr>
        <p:txBody>
          <a:bodyPr anchor="t" rtlCol="false" tIns="0" lIns="0" bIns="0" rIns="0">
            <a:spAutoFit/>
          </a:bodyPr>
          <a:lstStyle/>
          <a:p>
            <a:pPr algn="ctr">
              <a:lnSpc>
                <a:spcPts val="8740"/>
              </a:lnSpc>
            </a:pPr>
            <a:r>
              <a:rPr lang="en-US" sz="6333">
                <a:solidFill>
                  <a:srgbClr val="1E5B82"/>
                </a:solidFill>
                <a:latin typeface="Codec Pro ExtraBold"/>
              </a:rPr>
              <a:t>Introduction</a:t>
            </a:r>
          </a:p>
        </p:txBody>
      </p:sp>
      <p:sp>
        <p:nvSpPr>
          <p:cNvPr name="TextBox 8" id="8"/>
          <p:cNvSpPr txBox="true"/>
          <p:nvPr/>
        </p:nvSpPr>
        <p:spPr>
          <a:xfrm rot="0">
            <a:off x="1028700" y="2506305"/>
            <a:ext cx="11659841" cy="6566739"/>
          </a:xfrm>
          <a:prstGeom prst="rect">
            <a:avLst/>
          </a:prstGeom>
        </p:spPr>
        <p:txBody>
          <a:bodyPr anchor="t" rtlCol="false" tIns="0" lIns="0" bIns="0" rIns="0">
            <a:spAutoFit/>
          </a:bodyPr>
          <a:lstStyle/>
          <a:p>
            <a:pPr algn="just" marL="604519" indent="-302260" lvl="1">
              <a:lnSpc>
                <a:spcPts val="3471"/>
              </a:lnSpc>
              <a:buFont typeface="Arial"/>
              <a:buChar char="•"/>
            </a:pPr>
            <a:r>
              <a:rPr lang="en-US" sz="2799">
                <a:solidFill>
                  <a:srgbClr val="1E5B82"/>
                </a:solidFill>
                <a:latin typeface="Canva Sans"/>
              </a:rPr>
              <a:t>The thesis proposes a machine learning approach for Identifying Suicidal Tendencies among Young Students in Bangladesh Using Machine Learning. The approach involves collecting data on student characteristics and behaviours, preprocessing and engineering the data to create features suitable for machine learning, evaluating various machine learning models, and deploying the best-performing model to a production environment.</a:t>
            </a:r>
          </a:p>
          <a:p>
            <a:pPr algn="just">
              <a:lnSpc>
                <a:spcPts val="3471"/>
              </a:lnSpc>
            </a:pPr>
          </a:p>
          <a:p>
            <a:pPr algn="just" marL="604519" indent="-302260" lvl="1">
              <a:lnSpc>
                <a:spcPts val="3471"/>
              </a:lnSpc>
              <a:buFont typeface="Arial"/>
              <a:buChar char="•"/>
            </a:pPr>
            <a:r>
              <a:rPr lang="en-US" sz="2799">
                <a:solidFill>
                  <a:srgbClr val="1E5B82"/>
                </a:solidFill>
                <a:latin typeface="Canva Sans"/>
              </a:rPr>
              <a:t>The thesis concludes that the proposed machine learning approach has the potential to significantly improve the ability to predict suicide risk among students in Bangladesh. This could lead to earlier intervention and prevention of suicide, which would save lives.</a:t>
            </a:r>
          </a:p>
          <a:p>
            <a:pPr algn="just">
              <a:lnSpc>
                <a:spcPts val="3471"/>
              </a:lnSpc>
            </a:pPr>
          </a:p>
        </p:txBody>
      </p:sp>
      <p:sp>
        <p:nvSpPr>
          <p:cNvPr name="Freeform 9" id="9"/>
          <p:cNvSpPr/>
          <p:nvPr/>
        </p:nvSpPr>
        <p:spPr>
          <a:xfrm flipH="false" flipV="false" rot="5765443">
            <a:off x="-2817499" y="-5819438"/>
            <a:ext cx="10244634" cy="9179370"/>
          </a:xfrm>
          <a:custGeom>
            <a:avLst/>
            <a:gdLst/>
            <a:ahLst/>
            <a:cxnLst/>
            <a:rect r="r" b="b" t="t" l="l"/>
            <a:pathLst>
              <a:path h="9179370" w="10244634">
                <a:moveTo>
                  <a:pt x="0" y="0"/>
                </a:moveTo>
                <a:lnTo>
                  <a:pt x="10244634" y="0"/>
                </a:lnTo>
                <a:lnTo>
                  <a:pt x="10244634" y="9179371"/>
                </a:lnTo>
                <a:lnTo>
                  <a:pt x="0" y="9179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5B82"/>
        </a:solidFill>
      </p:bgPr>
    </p:bg>
    <p:spTree>
      <p:nvGrpSpPr>
        <p:cNvPr id="1" name=""/>
        <p:cNvGrpSpPr/>
        <p:nvPr/>
      </p:nvGrpSpPr>
      <p:grpSpPr>
        <a:xfrm>
          <a:off x="0" y="0"/>
          <a:ext cx="0" cy="0"/>
          <a:chOff x="0" y="0"/>
          <a:chExt cx="0" cy="0"/>
        </a:xfrm>
      </p:grpSpPr>
      <p:sp>
        <p:nvSpPr>
          <p:cNvPr name="Freeform 2" id="2"/>
          <p:cNvSpPr/>
          <p:nvPr/>
        </p:nvSpPr>
        <p:spPr>
          <a:xfrm flipH="true" flipV="false" rot="0">
            <a:off x="-3499269" y="4019882"/>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1314" y="2685853"/>
            <a:ext cx="4966083" cy="7601147"/>
          </a:xfrm>
          <a:custGeom>
            <a:avLst/>
            <a:gdLst/>
            <a:ahLst/>
            <a:cxnLst/>
            <a:rect r="r" b="b" t="t" l="l"/>
            <a:pathLst>
              <a:path h="7601147" w="4966083">
                <a:moveTo>
                  <a:pt x="4966082" y="0"/>
                </a:moveTo>
                <a:lnTo>
                  <a:pt x="0" y="0"/>
                </a:lnTo>
                <a:lnTo>
                  <a:pt x="0" y="7601147"/>
                </a:lnTo>
                <a:lnTo>
                  <a:pt x="4966082" y="7601147"/>
                </a:lnTo>
                <a:lnTo>
                  <a:pt x="4966082" y="0"/>
                </a:lnTo>
                <a:close/>
              </a:path>
            </a:pathLst>
          </a:custGeom>
          <a:blipFill>
            <a:blip r:embed="rId4"/>
            <a:stretch>
              <a:fillRect l="0" t="0" r="0" b="0"/>
            </a:stretch>
          </a:blipFill>
        </p:spPr>
      </p:sp>
      <p:sp>
        <p:nvSpPr>
          <p:cNvPr name="Freeform 4" id="4"/>
          <p:cNvSpPr/>
          <p:nvPr/>
        </p:nvSpPr>
        <p:spPr>
          <a:xfrm flipH="false" flipV="false" rot="0">
            <a:off x="353563" y="332118"/>
            <a:ext cx="2109941" cy="2055434"/>
          </a:xfrm>
          <a:custGeom>
            <a:avLst/>
            <a:gdLst/>
            <a:ahLst/>
            <a:cxnLst/>
            <a:rect r="r" b="b" t="t" l="l"/>
            <a:pathLst>
              <a:path h="2055434" w="2109941">
                <a:moveTo>
                  <a:pt x="0" y="0"/>
                </a:moveTo>
                <a:lnTo>
                  <a:pt x="2109941" y="0"/>
                </a:lnTo>
                <a:lnTo>
                  <a:pt x="2109941" y="2055434"/>
                </a:lnTo>
                <a:lnTo>
                  <a:pt x="0" y="20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302507" y="2803236"/>
            <a:ext cx="11956793" cy="1899903"/>
            <a:chOff x="0" y="0"/>
            <a:chExt cx="2868935" cy="455866"/>
          </a:xfrm>
        </p:grpSpPr>
        <p:sp>
          <p:nvSpPr>
            <p:cNvPr name="Freeform 6" id="6"/>
            <p:cNvSpPr/>
            <p:nvPr/>
          </p:nvSpPr>
          <p:spPr>
            <a:xfrm flipH="false" flipV="false" rot="0">
              <a:off x="0" y="0"/>
              <a:ext cx="2868935" cy="455866"/>
            </a:xfrm>
            <a:custGeom>
              <a:avLst/>
              <a:gdLst/>
              <a:ahLst/>
              <a:cxnLst/>
              <a:rect r="r" b="b" t="t" l="l"/>
              <a:pathLst>
                <a:path h="455866" w="2868935">
                  <a:moveTo>
                    <a:pt x="22015" y="0"/>
                  </a:moveTo>
                  <a:lnTo>
                    <a:pt x="2846920" y="0"/>
                  </a:lnTo>
                  <a:cubicBezTo>
                    <a:pt x="2852759" y="0"/>
                    <a:pt x="2858358" y="2319"/>
                    <a:pt x="2862487" y="6448"/>
                  </a:cubicBezTo>
                  <a:cubicBezTo>
                    <a:pt x="2866616" y="10577"/>
                    <a:pt x="2868935" y="16176"/>
                    <a:pt x="2868935" y="22015"/>
                  </a:cubicBezTo>
                  <a:lnTo>
                    <a:pt x="2868935" y="433851"/>
                  </a:lnTo>
                  <a:cubicBezTo>
                    <a:pt x="2868935" y="439690"/>
                    <a:pt x="2866616" y="445290"/>
                    <a:pt x="2862487" y="449418"/>
                  </a:cubicBezTo>
                  <a:cubicBezTo>
                    <a:pt x="2858358" y="453547"/>
                    <a:pt x="2852759" y="455866"/>
                    <a:pt x="2846920" y="455866"/>
                  </a:cubicBezTo>
                  <a:lnTo>
                    <a:pt x="22015" y="455866"/>
                  </a:lnTo>
                  <a:cubicBezTo>
                    <a:pt x="16176" y="455866"/>
                    <a:pt x="10577" y="453547"/>
                    <a:pt x="6448" y="449418"/>
                  </a:cubicBezTo>
                  <a:cubicBezTo>
                    <a:pt x="2319" y="445290"/>
                    <a:pt x="0" y="439690"/>
                    <a:pt x="0" y="433851"/>
                  </a:cubicBezTo>
                  <a:lnTo>
                    <a:pt x="0" y="22015"/>
                  </a:lnTo>
                  <a:cubicBezTo>
                    <a:pt x="0" y="16176"/>
                    <a:pt x="2319" y="10577"/>
                    <a:pt x="6448" y="6448"/>
                  </a:cubicBezTo>
                  <a:cubicBezTo>
                    <a:pt x="10577" y="2319"/>
                    <a:pt x="16176" y="0"/>
                    <a:pt x="22015" y="0"/>
                  </a:cubicBezTo>
                  <a:close/>
                </a:path>
              </a:pathLst>
            </a:custGeom>
            <a:solidFill>
              <a:srgbClr val="C4F1FA"/>
            </a:solidFill>
            <a:ln w="38100" cap="rnd">
              <a:solidFill>
                <a:srgbClr val="8FC0DF"/>
              </a:solidFill>
              <a:prstDash val="solid"/>
              <a:round/>
            </a:ln>
          </p:spPr>
        </p:sp>
        <p:sp>
          <p:nvSpPr>
            <p:cNvPr name="TextBox 7" id="7"/>
            <p:cNvSpPr txBox="true"/>
            <p:nvPr/>
          </p:nvSpPr>
          <p:spPr>
            <a:xfrm>
              <a:off x="0" y="-28575"/>
              <a:ext cx="2868935" cy="48444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8" id="8"/>
          <p:cNvGrpSpPr/>
          <p:nvPr/>
        </p:nvGrpSpPr>
        <p:grpSpPr>
          <a:xfrm rot="0">
            <a:off x="5358529" y="5082107"/>
            <a:ext cx="11900771" cy="1899903"/>
            <a:chOff x="0" y="0"/>
            <a:chExt cx="2855493" cy="455866"/>
          </a:xfrm>
        </p:grpSpPr>
        <p:sp>
          <p:nvSpPr>
            <p:cNvPr name="Freeform 9" id="9"/>
            <p:cNvSpPr/>
            <p:nvPr/>
          </p:nvSpPr>
          <p:spPr>
            <a:xfrm flipH="false" flipV="false" rot="0">
              <a:off x="0" y="0"/>
              <a:ext cx="2855493" cy="455866"/>
            </a:xfrm>
            <a:custGeom>
              <a:avLst/>
              <a:gdLst/>
              <a:ahLst/>
              <a:cxnLst/>
              <a:rect r="r" b="b" t="t" l="l"/>
              <a:pathLst>
                <a:path h="455866" w="2855493">
                  <a:moveTo>
                    <a:pt x="22118" y="0"/>
                  </a:moveTo>
                  <a:lnTo>
                    <a:pt x="2833375" y="0"/>
                  </a:lnTo>
                  <a:cubicBezTo>
                    <a:pt x="2845590" y="0"/>
                    <a:pt x="2855493" y="9903"/>
                    <a:pt x="2855493" y="22118"/>
                  </a:cubicBezTo>
                  <a:lnTo>
                    <a:pt x="2855493" y="433748"/>
                  </a:lnTo>
                  <a:cubicBezTo>
                    <a:pt x="2855493" y="445963"/>
                    <a:pt x="2845590" y="455866"/>
                    <a:pt x="2833375" y="455866"/>
                  </a:cubicBezTo>
                  <a:lnTo>
                    <a:pt x="22118" y="455866"/>
                  </a:lnTo>
                  <a:cubicBezTo>
                    <a:pt x="9903" y="455866"/>
                    <a:pt x="0" y="445963"/>
                    <a:pt x="0" y="433748"/>
                  </a:cubicBezTo>
                  <a:lnTo>
                    <a:pt x="0" y="22118"/>
                  </a:lnTo>
                  <a:cubicBezTo>
                    <a:pt x="0" y="9903"/>
                    <a:pt x="9903" y="0"/>
                    <a:pt x="22118" y="0"/>
                  </a:cubicBezTo>
                  <a:close/>
                </a:path>
              </a:pathLst>
            </a:custGeom>
            <a:solidFill>
              <a:srgbClr val="C4F1FA"/>
            </a:solidFill>
            <a:ln w="38100" cap="rnd">
              <a:solidFill>
                <a:srgbClr val="8FC0DF"/>
              </a:solidFill>
              <a:prstDash val="solid"/>
              <a:round/>
            </a:ln>
          </p:spPr>
        </p:sp>
        <p:sp>
          <p:nvSpPr>
            <p:cNvPr name="TextBox 10" id="10"/>
            <p:cNvSpPr txBox="true"/>
            <p:nvPr/>
          </p:nvSpPr>
          <p:spPr>
            <a:xfrm>
              <a:off x="0" y="-28575"/>
              <a:ext cx="2855493" cy="48444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1" id="11"/>
          <p:cNvGrpSpPr/>
          <p:nvPr/>
        </p:nvGrpSpPr>
        <p:grpSpPr>
          <a:xfrm rot="0">
            <a:off x="5358529" y="7358397"/>
            <a:ext cx="11900771" cy="1899903"/>
            <a:chOff x="0" y="0"/>
            <a:chExt cx="2855493" cy="455866"/>
          </a:xfrm>
        </p:grpSpPr>
        <p:sp>
          <p:nvSpPr>
            <p:cNvPr name="Freeform 12" id="12"/>
            <p:cNvSpPr/>
            <p:nvPr/>
          </p:nvSpPr>
          <p:spPr>
            <a:xfrm flipH="false" flipV="false" rot="0">
              <a:off x="0" y="0"/>
              <a:ext cx="2855493" cy="455866"/>
            </a:xfrm>
            <a:custGeom>
              <a:avLst/>
              <a:gdLst/>
              <a:ahLst/>
              <a:cxnLst/>
              <a:rect r="r" b="b" t="t" l="l"/>
              <a:pathLst>
                <a:path h="455866" w="2855493">
                  <a:moveTo>
                    <a:pt x="22118" y="0"/>
                  </a:moveTo>
                  <a:lnTo>
                    <a:pt x="2833375" y="0"/>
                  </a:lnTo>
                  <a:cubicBezTo>
                    <a:pt x="2845590" y="0"/>
                    <a:pt x="2855493" y="9903"/>
                    <a:pt x="2855493" y="22118"/>
                  </a:cubicBezTo>
                  <a:lnTo>
                    <a:pt x="2855493" y="433748"/>
                  </a:lnTo>
                  <a:cubicBezTo>
                    <a:pt x="2855493" y="445963"/>
                    <a:pt x="2845590" y="455866"/>
                    <a:pt x="2833375" y="455866"/>
                  </a:cubicBezTo>
                  <a:lnTo>
                    <a:pt x="22118" y="455866"/>
                  </a:lnTo>
                  <a:cubicBezTo>
                    <a:pt x="9903" y="455866"/>
                    <a:pt x="0" y="445963"/>
                    <a:pt x="0" y="433748"/>
                  </a:cubicBezTo>
                  <a:lnTo>
                    <a:pt x="0" y="22118"/>
                  </a:lnTo>
                  <a:cubicBezTo>
                    <a:pt x="0" y="9903"/>
                    <a:pt x="9903" y="0"/>
                    <a:pt x="22118" y="0"/>
                  </a:cubicBezTo>
                  <a:close/>
                </a:path>
              </a:pathLst>
            </a:custGeom>
            <a:solidFill>
              <a:srgbClr val="C4F1FA"/>
            </a:solidFill>
            <a:ln w="38100" cap="rnd">
              <a:solidFill>
                <a:srgbClr val="8FC0DF"/>
              </a:solidFill>
              <a:prstDash val="solid"/>
              <a:round/>
            </a:ln>
          </p:spPr>
        </p:sp>
        <p:sp>
          <p:nvSpPr>
            <p:cNvPr name="TextBox 13" id="13"/>
            <p:cNvSpPr txBox="true"/>
            <p:nvPr/>
          </p:nvSpPr>
          <p:spPr>
            <a:xfrm>
              <a:off x="0" y="-28575"/>
              <a:ext cx="2855493" cy="48444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4" id="14"/>
          <p:cNvSpPr/>
          <p:nvPr/>
        </p:nvSpPr>
        <p:spPr>
          <a:xfrm flipH="false" flipV="false" rot="0">
            <a:off x="2844381" y="332118"/>
            <a:ext cx="606147" cy="589730"/>
          </a:xfrm>
          <a:custGeom>
            <a:avLst/>
            <a:gdLst/>
            <a:ahLst/>
            <a:cxnLst/>
            <a:rect r="r" b="b" t="t" l="l"/>
            <a:pathLst>
              <a:path h="589730" w="606147">
                <a:moveTo>
                  <a:pt x="0" y="0"/>
                </a:moveTo>
                <a:lnTo>
                  <a:pt x="606147" y="0"/>
                </a:lnTo>
                <a:lnTo>
                  <a:pt x="606147" y="589730"/>
                </a:lnTo>
                <a:lnTo>
                  <a:pt x="0" y="5897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5" id="15"/>
          <p:cNvSpPr/>
          <p:nvPr/>
        </p:nvSpPr>
        <p:spPr>
          <a:xfrm flipH="false" flipV="false" rot="0">
            <a:off x="16396289" y="8461503"/>
            <a:ext cx="1069836" cy="1040861"/>
          </a:xfrm>
          <a:custGeom>
            <a:avLst/>
            <a:gdLst/>
            <a:ahLst/>
            <a:cxnLst/>
            <a:rect r="r" b="b" t="t" l="l"/>
            <a:pathLst>
              <a:path h="1040861" w="1069836">
                <a:moveTo>
                  <a:pt x="0" y="0"/>
                </a:moveTo>
                <a:lnTo>
                  <a:pt x="1069836" y="0"/>
                </a:lnTo>
                <a:lnTo>
                  <a:pt x="1069836" y="1040861"/>
                </a:lnTo>
                <a:lnTo>
                  <a:pt x="0" y="10408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true" flipV="false" rot="0">
            <a:off x="14165362" y="-5530259"/>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208708" y="8981934"/>
            <a:ext cx="1093799" cy="1064175"/>
          </a:xfrm>
          <a:custGeom>
            <a:avLst/>
            <a:gdLst/>
            <a:ahLst/>
            <a:cxnLst/>
            <a:rect r="r" b="b" t="t" l="l"/>
            <a:pathLst>
              <a:path h="1064175" w="1093799">
                <a:moveTo>
                  <a:pt x="0" y="0"/>
                </a:moveTo>
                <a:lnTo>
                  <a:pt x="1093799" y="0"/>
                </a:lnTo>
                <a:lnTo>
                  <a:pt x="1093799" y="1064175"/>
                </a:lnTo>
                <a:lnTo>
                  <a:pt x="0" y="106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9" id="19"/>
          <p:cNvGrpSpPr/>
          <p:nvPr/>
        </p:nvGrpSpPr>
        <p:grpSpPr>
          <a:xfrm rot="0">
            <a:off x="4951374" y="3433136"/>
            <a:ext cx="702265" cy="70226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01</a:t>
              </a:r>
            </a:p>
          </p:txBody>
        </p:sp>
      </p:grpSp>
      <p:grpSp>
        <p:nvGrpSpPr>
          <p:cNvPr name="Group 22" id="22"/>
          <p:cNvGrpSpPr/>
          <p:nvPr/>
        </p:nvGrpSpPr>
        <p:grpSpPr>
          <a:xfrm rot="0">
            <a:off x="6454955" y="654893"/>
            <a:ext cx="6623584" cy="1409884"/>
            <a:chOff x="0" y="0"/>
            <a:chExt cx="812800" cy="173011"/>
          </a:xfrm>
        </p:grpSpPr>
        <p:sp>
          <p:nvSpPr>
            <p:cNvPr name="Freeform 23" id="23"/>
            <p:cNvSpPr/>
            <p:nvPr/>
          </p:nvSpPr>
          <p:spPr>
            <a:xfrm flipH="false" flipV="false" rot="0">
              <a:off x="0" y="0"/>
              <a:ext cx="812800" cy="173011"/>
            </a:xfrm>
            <a:custGeom>
              <a:avLst/>
              <a:gdLst/>
              <a:ahLst/>
              <a:cxnLst/>
              <a:rect r="r" b="b" t="t" l="l"/>
              <a:pathLst>
                <a:path h="173011" w="812800">
                  <a:moveTo>
                    <a:pt x="86506" y="0"/>
                  </a:moveTo>
                  <a:lnTo>
                    <a:pt x="726294" y="0"/>
                  </a:lnTo>
                  <a:cubicBezTo>
                    <a:pt x="749237" y="0"/>
                    <a:pt x="771240" y="9114"/>
                    <a:pt x="787463" y="25337"/>
                  </a:cubicBezTo>
                  <a:cubicBezTo>
                    <a:pt x="803686" y="41560"/>
                    <a:pt x="812800" y="63563"/>
                    <a:pt x="812800" y="86506"/>
                  </a:cubicBezTo>
                  <a:lnTo>
                    <a:pt x="812800" y="86506"/>
                  </a:lnTo>
                  <a:cubicBezTo>
                    <a:pt x="812800" y="134281"/>
                    <a:pt x="774070" y="173011"/>
                    <a:pt x="726294" y="173011"/>
                  </a:cubicBezTo>
                  <a:lnTo>
                    <a:pt x="86506" y="173011"/>
                  </a:lnTo>
                  <a:cubicBezTo>
                    <a:pt x="63563" y="173011"/>
                    <a:pt x="41560" y="163897"/>
                    <a:pt x="25337" y="147674"/>
                  </a:cubicBezTo>
                  <a:cubicBezTo>
                    <a:pt x="9114" y="131451"/>
                    <a:pt x="0" y="109448"/>
                    <a:pt x="0" y="86506"/>
                  </a:cubicBezTo>
                  <a:lnTo>
                    <a:pt x="0" y="86506"/>
                  </a:lnTo>
                  <a:cubicBezTo>
                    <a:pt x="0" y="63563"/>
                    <a:pt x="9114" y="41560"/>
                    <a:pt x="25337" y="25337"/>
                  </a:cubicBezTo>
                  <a:cubicBezTo>
                    <a:pt x="41560" y="9114"/>
                    <a:pt x="63563" y="0"/>
                    <a:pt x="86506" y="0"/>
                  </a:cubicBezTo>
                  <a:close/>
                </a:path>
              </a:pathLst>
            </a:custGeom>
            <a:solidFill>
              <a:srgbClr val="C4F1FA"/>
            </a:solidFill>
            <a:ln w="38100" cap="rnd">
              <a:solidFill>
                <a:srgbClr val="8FC0DF"/>
              </a:solidFill>
              <a:prstDash val="solid"/>
              <a:round/>
            </a:ln>
          </p:spPr>
        </p:sp>
        <p:sp>
          <p:nvSpPr>
            <p:cNvPr name="TextBox 24" id="24"/>
            <p:cNvSpPr txBox="true"/>
            <p:nvPr/>
          </p:nvSpPr>
          <p:spPr>
            <a:xfrm>
              <a:off x="0" y="-28575"/>
              <a:ext cx="812800" cy="20158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25" id="25"/>
          <p:cNvSpPr txBox="true"/>
          <p:nvPr/>
        </p:nvSpPr>
        <p:spPr>
          <a:xfrm rot="0">
            <a:off x="7865335" y="907720"/>
            <a:ext cx="3802824" cy="849411"/>
          </a:xfrm>
          <a:prstGeom prst="rect">
            <a:avLst/>
          </a:prstGeom>
        </p:spPr>
        <p:txBody>
          <a:bodyPr anchor="t" rtlCol="false" tIns="0" lIns="0" bIns="0" rIns="0">
            <a:spAutoFit/>
          </a:bodyPr>
          <a:lstStyle/>
          <a:p>
            <a:pPr>
              <a:lnSpc>
                <a:spcPts val="5967"/>
              </a:lnSpc>
            </a:pPr>
            <a:r>
              <a:rPr lang="en-US" sz="5328">
                <a:solidFill>
                  <a:srgbClr val="1E5B82"/>
                </a:solidFill>
                <a:latin typeface="Codec Pro ExtraBold"/>
              </a:rPr>
              <a:t>Objectives</a:t>
            </a:r>
          </a:p>
        </p:txBody>
      </p:sp>
      <p:sp>
        <p:nvSpPr>
          <p:cNvPr name="TextBox 26" id="26"/>
          <p:cNvSpPr txBox="true"/>
          <p:nvPr/>
        </p:nvSpPr>
        <p:spPr>
          <a:xfrm rot="0">
            <a:off x="5871066" y="3114327"/>
            <a:ext cx="10051154" cy="1665564"/>
          </a:xfrm>
          <a:prstGeom prst="rect">
            <a:avLst/>
          </a:prstGeom>
        </p:spPr>
        <p:txBody>
          <a:bodyPr anchor="t" rtlCol="false" tIns="0" lIns="0" bIns="0" rIns="0">
            <a:spAutoFit/>
          </a:bodyPr>
          <a:lstStyle/>
          <a:p>
            <a:pPr algn="just">
              <a:lnSpc>
                <a:spcPts val="2644"/>
              </a:lnSpc>
            </a:pPr>
            <a:r>
              <a:rPr lang="en-US" sz="2132">
                <a:solidFill>
                  <a:srgbClr val="1E5B82"/>
                </a:solidFill>
                <a:latin typeface="Canva Sans"/>
              </a:rPr>
              <a:t>Develop a machine learning model that can analyze patterns and identify potential signs of suicidal tendencies in young students based on their online activities, such as social media posts, search history, and online interactions.</a:t>
            </a:r>
          </a:p>
          <a:p>
            <a:pPr algn="just">
              <a:lnSpc>
                <a:spcPts val="2644"/>
              </a:lnSpc>
            </a:pPr>
          </a:p>
        </p:txBody>
      </p:sp>
      <p:sp>
        <p:nvSpPr>
          <p:cNvPr name="TextBox 27" id="27"/>
          <p:cNvSpPr txBox="true"/>
          <p:nvPr/>
        </p:nvSpPr>
        <p:spPr>
          <a:xfrm rot="0">
            <a:off x="5871066" y="5360826"/>
            <a:ext cx="9978104" cy="1332189"/>
          </a:xfrm>
          <a:prstGeom prst="rect">
            <a:avLst/>
          </a:prstGeom>
        </p:spPr>
        <p:txBody>
          <a:bodyPr anchor="t" rtlCol="false" tIns="0" lIns="0" bIns="0" rIns="0">
            <a:spAutoFit/>
          </a:bodyPr>
          <a:lstStyle/>
          <a:p>
            <a:pPr algn="just">
              <a:lnSpc>
                <a:spcPts val="2644"/>
              </a:lnSpc>
            </a:pPr>
            <a:r>
              <a:rPr lang="en-US" sz="2132">
                <a:solidFill>
                  <a:srgbClr val="1E5B82"/>
                </a:solidFill>
                <a:latin typeface="Canva Sans"/>
              </a:rPr>
              <a:t>Collect and analyze a comprehensive dataset consisting of various factors related to mental health, such as depression symptoms, anxiety levels, stressors, and previous history of self-harm or suicidal ideation among young students in Bangladesh.</a:t>
            </a:r>
          </a:p>
        </p:txBody>
      </p:sp>
      <p:sp>
        <p:nvSpPr>
          <p:cNvPr name="TextBox 28" id="28"/>
          <p:cNvSpPr txBox="true"/>
          <p:nvPr/>
        </p:nvSpPr>
        <p:spPr>
          <a:xfrm rot="0">
            <a:off x="5871066" y="7639235"/>
            <a:ext cx="9978104" cy="1332189"/>
          </a:xfrm>
          <a:prstGeom prst="rect">
            <a:avLst/>
          </a:prstGeom>
        </p:spPr>
        <p:txBody>
          <a:bodyPr anchor="t" rtlCol="false" tIns="0" lIns="0" bIns="0" rIns="0">
            <a:spAutoFit/>
          </a:bodyPr>
          <a:lstStyle/>
          <a:p>
            <a:pPr algn="just">
              <a:lnSpc>
                <a:spcPts val="2644"/>
              </a:lnSpc>
            </a:pPr>
            <a:r>
              <a:rPr lang="en-US" sz="2132">
                <a:solidFill>
                  <a:srgbClr val="1E5B82"/>
                </a:solidFill>
                <a:latin typeface="Canva Sans"/>
              </a:rPr>
              <a:t>Explore different machine learning algorithms, such as decision trees, logistic regression, or support vector machines, to build a predictive model that can accurately detect and classify young students at risk of suicidal tendencies.</a:t>
            </a:r>
          </a:p>
        </p:txBody>
      </p:sp>
      <p:grpSp>
        <p:nvGrpSpPr>
          <p:cNvPr name="Group 29" id="29"/>
          <p:cNvGrpSpPr/>
          <p:nvPr/>
        </p:nvGrpSpPr>
        <p:grpSpPr>
          <a:xfrm rot="0">
            <a:off x="5007396" y="5637998"/>
            <a:ext cx="702265" cy="7022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02</a:t>
              </a:r>
            </a:p>
          </p:txBody>
        </p:sp>
      </p:grpSp>
      <p:grpSp>
        <p:nvGrpSpPr>
          <p:cNvPr name="Group 32" id="32"/>
          <p:cNvGrpSpPr/>
          <p:nvPr/>
        </p:nvGrpSpPr>
        <p:grpSpPr>
          <a:xfrm rot="0">
            <a:off x="5007396" y="7957216"/>
            <a:ext cx="702265" cy="70226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03</a:t>
              </a:r>
            </a:p>
          </p:txBody>
        </p:sp>
      </p:grpSp>
      <p:sp>
        <p:nvSpPr>
          <p:cNvPr name="Freeform 35" id="35"/>
          <p:cNvSpPr/>
          <p:nvPr/>
        </p:nvSpPr>
        <p:spPr>
          <a:xfrm flipH="false" flipV="false" rot="0">
            <a:off x="16141295" y="3226682"/>
            <a:ext cx="842407" cy="1053009"/>
          </a:xfrm>
          <a:custGeom>
            <a:avLst/>
            <a:gdLst/>
            <a:ahLst/>
            <a:cxnLst/>
            <a:rect r="r" b="b" t="t" l="l"/>
            <a:pathLst>
              <a:path h="1053009" w="842407">
                <a:moveTo>
                  <a:pt x="0" y="0"/>
                </a:moveTo>
                <a:lnTo>
                  <a:pt x="842408" y="0"/>
                </a:lnTo>
                <a:lnTo>
                  <a:pt x="842408" y="1053010"/>
                </a:lnTo>
                <a:lnTo>
                  <a:pt x="0" y="1053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0">
            <a:off x="16077782" y="5637998"/>
            <a:ext cx="905921" cy="905921"/>
          </a:xfrm>
          <a:custGeom>
            <a:avLst/>
            <a:gdLst/>
            <a:ahLst/>
            <a:cxnLst/>
            <a:rect r="r" b="b" t="t" l="l"/>
            <a:pathLst>
              <a:path h="905921" w="905921">
                <a:moveTo>
                  <a:pt x="0" y="0"/>
                </a:moveTo>
                <a:lnTo>
                  <a:pt x="905921" y="0"/>
                </a:lnTo>
                <a:lnTo>
                  <a:pt x="905921" y="905920"/>
                </a:lnTo>
                <a:lnTo>
                  <a:pt x="0" y="9059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7" id="37"/>
          <p:cNvSpPr/>
          <p:nvPr/>
        </p:nvSpPr>
        <p:spPr>
          <a:xfrm flipH="false" flipV="false" rot="0">
            <a:off x="16122839" y="7851113"/>
            <a:ext cx="808368" cy="808368"/>
          </a:xfrm>
          <a:custGeom>
            <a:avLst/>
            <a:gdLst/>
            <a:ahLst/>
            <a:cxnLst/>
            <a:rect r="r" b="b" t="t" l="l"/>
            <a:pathLst>
              <a:path h="808368" w="808368">
                <a:moveTo>
                  <a:pt x="0" y="0"/>
                </a:moveTo>
                <a:lnTo>
                  <a:pt x="808368" y="0"/>
                </a:lnTo>
                <a:lnTo>
                  <a:pt x="808368" y="808368"/>
                </a:lnTo>
                <a:lnTo>
                  <a:pt x="0" y="8083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5B82"/>
        </a:solidFill>
      </p:bgPr>
    </p:bg>
    <p:spTree>
      <p:nvGrpSpPr>
        <p:cNvPr id="1" name=""/>
        <p:cNvGrpSpPr/>
        <p:nvPr/>
      </p:nvGrpSpPr>
      <p:grpSpPr>
        <a:xfrm>
          <a:off x="0" y="0"/>
          <a:ext cx="0" cy="0"/>
          <a:chOff x="0" y="0"/>
          <a:chExt cx="0" cy="0"/>
        </a:xfrm>
      </p:grpSpPr>
      <p:sp>
        <p:nvSpPr>
          <p:cNvPr name="Freeform 2" id="2"/>
          <p:cNvSpPr/>
          <p:nvPr/>
        </p:nvSpPr>
        <p:spPr>
          <a:xfrm flipH="true" flipV="false" rot="0">
            <a:off x="-3499269" y="4019882"/>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1314" y="2685853"/>
            <a:ext cx="4966083" cy="7601147"/>
          </a:xfrm>
          <a:custGeom>
            <a:avLst/>
            <a:gdLst/>
            <a:ahLst/>
            <a:cxnLst/>
            <a:rect r="r" b="b" t="t" l="l"/>
            <a:pathLst>
              <a:path h="7601147" w="4966083">
                <a:moveTo>
                  <a:pt x="4966082" y="0"/>
                </a:moveTo>
                <a:lnTo>
                  <a:pt x="0" y="0"/>
                </a:lnTo>
                <a:lnTo>
                  <a:pt x="0" y="7601147"/>
                </a:lnTo>
                <a:lnTo>
                  <a:pt x="4966082" y="7601147"/>
                </a:lnTo>
                <a:lnTo>
                  <a:pt x="4966082" y="0"/>
                </a:lnTo>
                <a:close/>
              </a:path>
            </a:pathLst>
          </a:custGeom>
          <a:blipFill>
            <a:blip r:embed="rId4"/>
            <a:stretch>
              <a:fillRect l="0" t="0" r="0" b="0"/>
            </a:stretch>
          </a:blipFill>
        </p:spPr>
      </p:sp>
      <p:sp>
        <p:nvSpPr>
          <p:cNvPr name="Freeform 4" id="4"/>
          <p:cNvSpPr/>
          <p:nvPr/>
        </p:nvSpPr>
        <p:spPr>
          <a:xfrm flipH="false" flipV="false" rot="0">
            <a:off x="353563" y="332118"/>
            <a:ext cx="2109941" cy="2055434"/>
          </a:xfrm>
          <a:custGeom>
            <a:avLst/>
            <a:gdLst/>
            <a:ahLst/>
            <a:cxnLst/>
            <a:rect r="r" b="b" t="t" l="l"/>
            <a:pathLst>
              <a:path h="2055434" w="2109941">
                <a:moveTo>
                  <a:pt x="0" y="0"/>
                </a:moveTo>
                <a:lnTo>
                  <a:pt x="2109941" y="0"/>
                </a:lnTo>
                <a:lnTo>
                  <a:pt x="2109941" y="2055434"/>
                </a:lnTo>
                <a:lnTo>
                  <a:pt x="0" y="20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302507" y="3307471"/>
            <a:ext cx="11956793" cy="1899903"/>
            <a:chOff x="0" y="0"/>
            <a:chExt cx="2868935" cy="455866"/>
          </a:xfrm>
        </p:grpSpPr>
        <p:sp>
          <p:nvSpPr>
            <p:cNvPr name="Freeform 6" id="6"/>
            <p:cNvSpPr/>
            <p:nvPr/>
          </p:nvSpPr>
          <p:spPr>
            <a:xfrm flipH="false" flipV="false" rot="0">
              <a:off x="0" y="0"/>
              <a:ext cx="2868935" cy="455866"/>
            </a:xfrm>
            <a:custGeom>
              <a:avLst/>
              <a:gdLst/>
              <a:ahLst/>
              <a:cxnLst/>
              <a:rect r="r" b="b" t="t" l="l"/>
              <a:pathLst>
                <a:path h="455866" w="2868935">
                  <a:moveTo>
                    <a:pt x="22015" y="0"/>
                  </a:moveTo>
                  <a:lnTo>
                    <a:pt x="2846920" y="0"/>
                  </a:lnTo>
                  <a:cubicBezTo>
                    <a:pt x="2852759" y="0"/>
                    <a:pt x="2858358" y="2319"/>
                    <a:pt x="2862487" y="6448"/>
                  </a:cubicBezTo>
                  <a:cubicBezTo>
                    <a:pt x="2866616" y="10577"/>
                    <a:pt x="2868935" y="16176"/>
                    <a:pt x="2868935" y="22015"/>
                  </a:cubicBezTo>
                  <a:lnTo>
                    <a:pt x="2868935" y="433851"/>
                  </a:lnTo>
                  <a:cubicBezTo>
                    <a:pt x="2868935" y="439690"/>
                    <a:pt x="2866616" y="445290"/>
                    <a:pt x="2862487" y="449418"/>
                  </a:cubicBezTo>
                  <a:cubicBezTo>
                    <a:pt x="2858358" y="453547"/>
                    <a:pt x="2852759" y="455866"/>
                    <a:pt x="2846920" y="455866"/>
                  </a:cubicBezTo>
                  <a:lnTo>
                    <a:pt x="22015" y="455866"/>
                  </a:lnTo>
                  <a:cubicBezTo>
                    <a:pt x="16176" y="455866"/>
                    <a:pt x="10577" y="453547"/>
                    <a:pt x="6448" y="449418"/>
                  </a:cubicBezTo>
                  <a:cubicBezTo>
                    <a:pt x="2319" y="445290"/>
                    <a:pt x="0" y="439690"/>
                    <a:pt x="0" y="433851"/>
                  </a:cubicBezTo>
                  <a:lnTo>
                    <a:pt x="0" y="22015"/>
                  </a:lnTo>
                  <a:cubicBezTo>
                    <a:pt x="0" y="16176"/>
                    <a:pt x="2319" y="10577"/>
                    <a:pt x="6448" y="6448"/>
                  </a:cubicBezTo>
                  <a:cubicBezTo>
                    <a:pt x="10577" y="2319"/>
                    <a:pt x="16176" y="0"/>
                    <a:pt x="22015" y="0"/>
                  </a:cubicBezTo>
                  <a:close/>
                </a:path>
              </a:pathLst>
            </a:custGeom>
            <a:solidFill>
              <a:srgbClr val="C4F1FA"/>
            </a:solidFill>
            <a:ln w="38100" cap="rnd">
              <a:solidFill>
                <a:srgbClr val="8FC0DF"/>
              </a:solidFill>
              <a:prstDash val="solid"/>
              <a:round/>
            </a:ln>
          </p:spPr>
        </p:sp>
        <p:sp>
          <p:nvSpPr>
            <p:cNvPr name="TextBox 7" id="7"/>
            <p:cNvSpPr txBox="true"/>
            <p:nvPr/>
          </p:nvSpPr>
          <p:spPr>
            <a:xfrm>
              <a:off x="0" y="-28575"/>
              <a:ext cx="2868935" cy="48444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8" id="8"/>
          <p:cNvGrpSpPr/>
          <p:nvPr/>
        </p:nvGrpSpPr>
        <p:grpSpPr>
          <a:xfrm rot="0">
            <a:off x="5358529" y="5586343"/>
            <a:ext cx="11900771" cy="1899903"/>
            <a:chOff x="0" y="0"/>
            <a:chExt cx="2855493" cy="455866"/>
          </a:xfrm>
        </p:grpSpPr>
        <p:sp>
          <p:nvSpPr>
            <p:cNvPr name="Freeform 9" id="9"/>
            <p:cNvSpPr/>
            <p:nvPr/>
          </p:nvSpPr>
          <p:spPr>
            <a:xfrm flipH="false" flipV="false" rot="0">
              <a:off x="0" y="0"/>
              <a:ext cx="2855493" cy="455866"/>
            </a:xfrm>
            <a:custGeom>
              <a:avLst/>
              <a:gdLst/>
              <a:ahLst/>
              <a:cxnLst/>
              <a:rect r="r" b="b" t="t" l="l"/>
              <a:pathLst>
                <a:path h="455866" w="2855493">
                  <a:moveTo>
                    <a:pt x="22118" y="0"/>
                  </a:moveTo>
                  <a:lnTo>
                    <a:pt x="2833375" y="0"/>
                  </a:lnTo>
                  <a:cubicBezTo>
                    <a:pt x="2845590" y="0"/>
                    <a:pt x="2855493" y="9903"/>
                    <a:pt x="2855493" y="22118"/>
                  </a:cubicBezTo>
                  <a:lnTo>
                    <a:pt x="2855493" y="433748"/>
                  </a:lnTo>
                  <a:cubicBezTo>
                    <a:pt x="2855493" y="445963"/>
                    <a:pt x="2845590" y="455866"/>
                    <a:pt x="2833375" y="455866"/>
                  </a:cubicBezTo>
                  <a:lnTo>
                    <a:pt x="22118" y="455866"/>
                  </a:lnTo>
                  <a:cubicBezTo>
                    <a:pt x="9903" y="455866"/>
                    <a:pt x="0" y="445963"/>
                    <a:pt x="0" y="433748"/>
                  </a:cubicBezTo>
                  <a:lnTo>
                    <a:pt x="0" y="22118"/>
                  </a:lnTo>
                  <a:cubicBezTo>
                    <a:pt x="0" y="9903"/>
                    <a:pt x="9903" y="0"/>
                    <a:pt x="22118" y="0"/>
                  </a:cubicBezTo>
                  <a:close/>
                </a:path>
              </a:pathLst>
            </a:custGeom>
            <a:solidFill>
              <a:srgbClr val="C4F1FA"/>
            </a:solidFill>
            <a:ln w="38100" cap="rnd">
              <a:solidFill>
                <a:srgbClr val="8FC0DF"/>
              </a:solidFill>
              <a:prstDash val="solid"/>
              <a:round/>
            </a:ln>
          </p:spPr>
        </p:sp>
        <p:sp>
          <p:nvSpPr>
            <p:cNvPr name="TextBox 10" id="10"/>
            <p:cNvSpPr txBox="true"/>
            <p:nvPr/>
          </p:nvSpPr>
          <p:spPr>
            <a:xfrm>
              <a:off x="0" y="-28575"/>
              <a:ext cx="2855493" cy="48444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1" id="11"/>
          <p:cNvSpPr/>
          <p:nvPr/>
        </p:nvSpPr>
        <p:spPr>
          <a:xfrm flipH="false" flipV="false" rot="0">
            <a:off x="2844381" y="332118"/>
            <a:ext cx="606147" cy="589730"/>
          </a:xfrm>
          <a:custGeom>
            <a:avLst/>
            <a:gdLst/>
            <a:ahLst/>
            <a:cxnLst/>
            <a:rect r="r" b="b" t="t" l="l"/>
            <a:pathLst>
              <a:path h="589730" w="606147">
                <a:moveTo>
                  <a:pt x="0" y="0"/>
                </a:moveTo>
                <a:lnTo>
                  <a:pt x="606147" y="0"/>
                </a:lnTo>
                <a:lnTo>
                  <a:pt x="606147" y="589730"/>
                </a:lnTo>
                <a:lnTo>
                  <a:pt x="0" y="5897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2" id="12"/>
          <p:cNvSpPr/>
          <p:nvPr/>
        </p:nvSpPr>
        <p:spPr>
          <a:xfrm flipH="false" flipV="false" rot="0">
            <a:off x="16396289" y="8461503"/>
            <a:ext cx="1069836" cy="1040861"/>
          </a:xfrm>
          <a:custGeom>
            <a:avLst/>
            <a:gdLst/>
            <a:ahLst/>
            <a:cxnLst/>
            <a:rect r="r" b="b" t="t" l="l"/>
            <a:pathLst>
              <a:path h="1040861" w="1069836">
                <a:moveTo>
                  <a:pt x="0" y="0"/>
                </a:moveTo>
                <a:lnTo>
                  <a:pt x="1069836" y="0"/>
                </a:lnTo>
                <a:lnTo>
                  <a:pt x="1069836" y="1040861"/>
                </a:lnTo>
                <a:lnTo>
                  <a:pt x="0" y="10408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3" id="13"/>
          <p:cNvSpPr/>
          <p:nvPr/>
        </p:nvSpPr>
        <p:spPr>
          <a:xfrm flipH="true" flipV="false" rot="0">
            <a:off x="14165362" y="-5530259"/>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208708" y="8981934"/>
            <a:ext cx="1093799" cy="1064175"/>
          </a:xfrm>
          <a:custGeom>
            <a:avLst/>
            <a:gdLst/>
            <a:ahLst/>
            <a:cxnLst/>
            <a:rect r="r" b="b" t="t" l="l"/>
            <a:pathLst>
              <a:path h="1064175" w="1093799">
                <a:moveTo>
                  <a:pt x="0" y="0"/>
                </a:moveTo>
                <a:lnTo>
                  <a:pt x="1093799" y="0"/>
                </a:lnTo>
                <a:lnTo>
                  <a:pt x="1093799" y="1064175"/>
                </a:lnTo>
                <a:lnTo>
                  <a:pt x="0" y="106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6" id="16"/>
          <p:cNvGrpSpPr/>
          <p:nvPr/>
        </p:nvGrpSpPr>
        <p:grpSpPr>
          <a:xfrm rot="0">
            <a:off x="4951374" y="3937372"/>
            <a:ext cx="702265" cy="70226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04</a:t>
              </a:r>
            </a:p>
          </p:txBody>
        </p:sp>
      </p:grpSp>
      <p:grpSp>
        <p:nvGrpSpPr>
          <p:cNvPr name="Group 19" id="19"/>
          <p:cNvGrpSpPr/>
          <p:nvPr/>
        </p:nvGrpSpPr>
        <p:grpSpPr>
          <a:xfrm rot="0">
            <a:off x="6454955" y="857158"/>
            <a:ext cx="6623584" cy="1409884"/>
            <a:chOff x="0" y="0"/>
            <a:chExt cx="812800" cy="173011"/>
          </a:xfrm>
        </p:grpSpPr>
        <p:sp>
          <p:nvSpPr>
            <p:cNvPr name="Freeform 20" id="20"/>
            <p:cNvSpPr/>
            <p:nvPr/>
          </p:nvSpPr>
          <p:spPr>
            <a:xfrm flipH="false" flipV="false" rot="0">
              <a:off x="0" y="0"/>
              <a:ext cx="812800" cy="173011"/>
            </a:xfrm>
            <a:custGeom>
              <a:avLst/>
              <a:gdLst/>
              <a:ahLst/>
              <a:cxnLst/>
              <a:rect r="r" b="b" t="t" l="l"/>
              <a:pathLst>
                <a:path h="173011" w="812800">
                  <a:moveTo>
                    <a:pt x="86506" y="0"/>
                  </a:moveTo>
                  <a:lnTo>
                    <a:pt x="726294" y="0"/>
                  </a:lnTo>
                  <a:cubicBezTo>
                    <a:pt x="749237" y="0"/>
                    <a:pt x="771240" y="9114"/>
                    <a:pt x="787463" y="25337"/>
                  </a:cubicBezTo>
                  <a:cubicBezTo>
                    <a:pt x="803686" y="41560"/>
                    <a:pt x="812800" y="63563"/>
                    <a:pt x="812800" y="86506"/>
                  </a:cubicBezTo>
                  <a:lnTo>
                    <a:pt x="812800" y="86506"/>
                  </a:lnTo>
                  <a:cubicBezTo>
                    <a:pt x="812800" y="134281"/>
                    <a:pt x="774070" y="173011"/>
                    <a:pt x="726294" y="173011"/>
                  </a:cubicBezTo>
                  <a:lnTo>
                    <a:pt x="86506" y="173011"/>
                  </a:lnTo>
                  <a:cubicBezTo>
                    <a:pt x="63563" y="173011"/>
                    <a:pt x="41560" y="163897"/>
                    <a:pt x="25337" y="147674"/>
                  </a:cubicBezTo>
                  <a:cubicBezTo>
                    <a:pt x="9114" y="131451"/>
                    <a:pt x="0" y="109448"/>
                    <a:pt x="0" y="86506"/>
                  </a:cubicBezTo>
                  <a:lnTo>
                    <a:pt x="0" y="86506"/>
                  </a:lnTo>
                  <a:cubicBezTo>
                    <a:pt x="0" y="63563"/>
                    <a:pt x="9114" y="41560"/>
                    <a:pt x="25337" y="25337"/>
                  </a:cubicBezTo>
                  <a:cubicBezTo>
                    <a:pt x="41560" y="9114"/>
                    <a:pt x="63563" y="0"/>
                    <a:pt x="86506" y="0"/>
                  </a:cubicBezTo>
                  <a:close/>
                </a:path>
              </a:pathLst>
            </a:custGeom>
            <a:solidFill>
              <a:srgbClr val="C4F1FA"/>
            </a:solidFill>
            <a:ln w="38100" cap="rnd">
              <a:solidFill>
                <a:srgbClr val="8FC0DF"/>
              </a:solidFill>
              <a:prstDash val="solid"/>
              <a:round/>
            </a:ln>
          </p:spPr>
        </p:sp>
        <p:sp>
          <p:nvSpPr>
            <p:cNvPr name="TextBox 21" id="21"/>
            <p:cNvSpPr txBox="true"/>
            <p:nvPr/>
          </p:nvSpPr>
          <p:spPr>
            <a:xfrm>
              <a:off x="0" y="-28575"/>
              <a:ext cx="812800" cy="20158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22" id="22"/>
          <p:cNvSpPr txBox="true"/>
          <p:nvPr/>
        </p:nvSpPr>
        <p:spPr>
          <a:xfrm rot="0">
            <a:off x="7865335" y="1109985"/>
            <a:ext cx="3802824" cy="849411"/>
          </a:xfrm>
          <a:prstGeom prst="rect">
            <a:avLst/>
          </a:prstGeom>
        </p:spPr>
        <p:txBody>
          <a:bodyPr anchor="t" rtlCol="false" tIns="0" lIns="0" bIns="0" rIns="0">
            <a:spAutoFit/>
          </a:bodyPr>
          <a:lstStyle/>
          <a:p>
            <a:pPr>
              <a:lnSpc>
                <a:spcPts val="5967"/>
              </a:lnSpc>
            </a:pPr>
            <a:r>
              <a:rPr lang="en-US" sz="5328">
                <a:solidFill>
                  <a:srgbClr val="1E5B82"/>
                </a:solidFill>
                <a:latin typeface="Codec Pro ExtraBold"/>
              </a:rPr>
              <a:t>Continue...</a:t>
            </a:r>
          </a:p>
        </p:txBody>
      </p:sp>
      <p:sp>
        <p:nvSpPr>
          <p:cNvPr name="TextBox 23" id="23"/>
          <p:cNvSpPr txBox="true"/>
          <p:nvPr/>
        </p:nvSpPr>
        <p:spPr>
          <a:xfrm rot="0">
            <a:off x="5871066" y="3618563"/>
            <a:ext cx="10051154" cy="1332189"/>
          </a:xfrm>
          <a:prstGeom prst="rect">
            <a:avLst/>
          </a:prstGeom>
        </p:spPr>
        <p:txBody>
          <a:bodyPr anchor="t" rtlCol="false" tIns="0" lIns="0" bIns="0" rIns="0">
            <a:spAutoFit/>
          </a:bodyPr>
          <a:lstStyle/>
          <a:p>
            <a:pPr algn="just">
              <a:lnSpc>
                <a:spcPts val="2644"/>
              </a:lnSpc>
            </a:pPr>
            <a:r>
              <a:rPr lang="en-US" sz="2132">
                <a:solidFill>
                  <a:srgbClr val="1E5B82"/>
                </a:solidFill>
                <a:latin typeface="Canva Sans"/>
              </a:rPr>
              <a:t>Collaborate with mental health professionals, educators, and counsellors to incorporate their expertise and domain knowledge into the model development process, ensuring the inclusion of relevant features and validation of the results.</a:t>
            </a:r>
          </a:p>
        </p:txBody>
      </p:sp>
      <p:sp>
        <p:nvSpPr>
          <p:cNvPr name="TextBox 24" id="24"/>
          <p:cNvSpPr txBox="true"/>
          <p:nvPr/>
        </p:nvSpPr>
        <p:spPr>
          <a:xfrm rot="0">
            <a:off x="5871066" y="5865062"/>
            <a:ext cx="9978104" cy="1332189"/>
          </a:xfrm>
          <a:prstGeom prst="rect">
            <a:avLst/>
          </a:prstGeom>
        </p:spPr>
        <p:txBody>
          <a:bodyPr anchor="t" rtlCol="false" tIns="0" lIns="0" bIns="0" rIns="0">
            <a:spAutoFit/>
          </a:bodyPr>
          <a:lstStyle/>
          <a:p>
            <a:pPr algn="just">
              <a:lnSpc>
                <a:spcPts val="2644"/>
              </a:lnSpc>
            </a:pPr>
            <a:r>
              <a:rPr lang="en-US" sz="2132">
                <a:solidFill>
                  <a:srgbClr val="1E5B82"/>
                </a:solidFill>
                <a:latin typeface="Canva Sans"/>
              </a:rPr>
              <a:t>Evaluate the machine learning model’s performance using appropriate metrics, such as accuracy, precision, recall, and F1 score, to measure its effectiveness in identifying and predicting suicidal tendencies among young students.</a:t>
            </a:r>
          </a:p>
        </p:txBody>
      </p:sp>
      <p:grpSp>
        <p:nvGrpSpPr>
          <p:cNvPr name="Group 25" id="25"/>
          <p:cNvGrpSpPr/>
          <p:nvPr/>
        </p:nvGrpSpPr>
        <p:grpSpPr>
          <a:xfrm rot="0">
            <a:off x="5007396" y="6142233"/>
            <a:ext cx="702265" cy="70226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05</a:t>
              </a:r>
            </a:p>
          </p:txBody>
        </p:sp>
      </p:grpSp>
      <p:sp>
        <p:nvSpPr>
          <p:cNvPr name="Freeform 28" id="28"/>
          <p:cNvSpPr/>
          <p:nvPr/>
        </p:nvSpPr>
        <p:spPr>
          <a:xfrm flipH="false" flipV="false" rot="0">
            <a:off x="16141295" y="3730918"/>
            <a:ext cx="842407" cy="1053009"/>
          </a:xfrm>
          <a:custGeom>
            <a:avLst/>
            <a:gdLst/>
            <a:ahLst/>
            <a:cxnLst/>
            <a:rect r="r" b="b" t="t" l="l"/>
            <a:pathLst>
              <a:path h="1053009" w="842407">
                <a:moveTo>
                  <a:pt x="0" y="0"/>
                </a:moveTo>
                <a:lnTo>
                  <a:pt x="842408" y="0"/>
                </a:lnTo>
                <a:lnTo>
                  <a:pt x="842408" y="1053009"/>
                </a:lnTo>
                <a:lnTo>
                  <a:pt x="0" y="10530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066150" y="6036129"/>
            <a:ext cx="808368" cy="808368"/>
          </a:xfrm>
          <a:custGeom>
            <a:avLst/>
            <a:gdLst/>
            <a:ahLst/>
            <a:cxnLst/>
            <a:rect r="r" b="b" t="t" l="l"/>
            <a:pathLst>
              <a:path h="808368" w="808368">
                <a:moveTo>
                  <a:pt x="0" y="0"/>
                </a:moveTo>
                <a:lnTo>
                  <a:pt x="808368" y="0"/>
                </a:lnTo>
                <a:lnTo>
                  <a:pt x="808368" y="808369"/>
                </a:lnTo>
                <a:lnTo>
                  <a:pt x="0" y="8083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true" rot="0">
            <a:off x="6967571" y="3056465"/>
            <a:ext cx="15466149" cy="15170853"/>
          </a:xfrm>
          <a:custGeom>
            <a:avLst/>
            <a:gdLst/>
            <a:ahLst/>
            <a:cxnLst/>
            <a:rect r="r" b="b" t="t" l="l"/>
            <a:pathLst>
              <a:path h="15170853" w="15466149">
                <a:moveTo>
                  <a:pt x="15466149" y="15170853"/>
                </a:moveTo>
                <a:lnTo>
                  <a:pt x="0" y="15170853"/>
                </a:lnTo>
                <a:lnTo>
                  <a:pt x="0" y="0"/>
                </a:lnTo>
                <a:lnTo>
                  <a:pt x="15466149" y="0"/>
                </a:lnTo>
                <a:lnTo>
                  <a:pt x="15466149" y="1517085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9887" y="1161668"/>
            <a:ext cx="10998499" cy="8096632"/>
            <a:chOff x="0" y="0"/>
            <a:chExt cx="2896724" cy="2132446"/>
          </a:xfrm>
        </p:grpSpPr>
        <p:sp>
          <p:nvSpPr>
            <p:cNvPr name="Freeform 4" id="4"/>
            <p:cNvSpPr/>
            <p:nvPr/>
          </p:nvSpPr>
          <p:spPr>
            <a:xfrm flipH="false" flipV="false" rot="0">
              <a:off x="0" y="0"/>
              <a:ext cx="2896724" cy="2132446"/>
            </a:xfrm>
            <a:custGeom>
              <a:avLst/>
              <a:gdLst/>
              <a:ahLst/>
              <a:cxnLst/>
              <a:rect r="r" b="b" t="t" l="l"/>
              <a:pathLst>
                <a:path h="2132446" w="2896724">
                  <a:moveTo>
                    <a:pt x="23933" y="0"/>
                  </a:moveTo>
                  <a:lnTo>
                    <a:pt x="2872791" y="0"/>
                  </a:lnTo>
                  <a:cubicBezTo>
                    <a:pt x="2879139" y="0"/>
                    <a:pt x="2885226" y="2521"/>
                    <a:pt x="2889714" y="7010"/>
                  </a:cubicBezTo>
                  <a:cubicBezTo>
                    <a:pt x="2894202" y="11498"/>
                    <a:pt x="2896724" y="17585"/>
                    <a:pt x="2896724" y="23933"/>
                  </a:cubicBezTo>
                  <a:lnTo>
                    <a:pt x="2896724" y="2108514"/>
                  </a:lnTo>
                  <a:cubicBezTo>
                    <a:pt x="2896724" y="2121731"/>
                    <a:pt x="2886009" y="2132446"/>
                    <a:pt x="2872791" y="2132446"/>
                  </a:cubicBezTo>
                  <a:lnTo>
                    <a:pt x="23933" y="2132446"/>
                  </a:lnTo>
                  <a:cubicBezTo>
                    <a:pt x="17585" y="2132446"/>
                    <a:pt x="11498" y="2129925"/>
                    <a:pt x="7010" y="2125437"/>
                  </a:cubicBezTo>
                  <a:cubicBezTo>
                    <a:pt x="2521" y="2120948"/>
                    <a:pt x="0" y="2114861"/>
                    <a:pt x="0" y="2108514"/>
                  </a:cubicBezTo>
                  <a:lnTo>
                    <a:pt x="0" y="23933"/>
                  </a:lnTo>
                  <a:cubicBezTo>
                    <a:pt x="0" y="17585"/>
                    <a:pt x="2521" y="11498"/>
                    <a:pt x="7010" y="7010"/>
                  </a:cubicBezTo>
                  <a:cubicBezTo>
                    <a:pt x="11498" y="2521"/>
                    <a:pt x="17585" y="0"/>
                    <a:pt x="23933"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2896724" cy="216102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a:grpSpLocks noChangeAspect="true"/>
          </p:cNvGrpSpPr>
          <p:nvPr/>
        </p:nvGrpSpPr>
        <p:grpSpPr>
          <a:xfrm rot="0">
            <a:off x="7196873" y="5045175"/>
            <a:ext cx="5081831" cy="4080157"/>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81" r="0" b="-81"/>
              </a:stretch>
            </a:blipFill>
          </p:spPr>
        </p:sp>
      </p:grpSp>
      <p:grpSp>
        <p:nvGrpSpPr>
          <p:cNvPr name="Group 11" id="11"/>
          <p:cNvGrpSpPr>
            <a:grpSpLocks noChangeAspect="true"/>
          </p:cNvGrpSpPr>
          <p:nvPr/>
        </p:nvGrpSpPr>
        <p:grpSpPr>
          <a:xfrm rot="0">
            <a:off x="6967571" y="1467501"/>
            <a:ext cx="5540436" cy="3177927"/>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9972" r="0" b="-9972"/>
              </a:stretch>
            </a:blipFill>
          </p:spPr>
        </p:sp>
      </p:grpSp>
      <p:grpSp>
        <p:nvGrpSpPr>
          <p:cNvPr name="Group 17" id="17"/>
          <p:cNvGrpSpPr>
            <a:grpSpLocks noChangeAspect="true"/>
          </p:cNvGrpSpPr>
          <p:nvPr/>
        </p:nvGrpSpPr>
        <p:grpSpPr>
          <a:xfrm rot="0">
            <a:off x="2277305" y="2231367"/>
            <a:ext cx="4203032" cy="5824266"/>
            <a:chOff x="0" y="0"/>
            <a:chExt cx="4734560" cy="6560820"/>
          </a:xfrm>
        </p:grpSpPr>
        <p:sp>
          <p:nvSpPr>
            <p:cNvPr name="Freeform 18" id="18"/>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9" id="19"/>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20" id="20"/>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0" t="-277" r="0" b="-277"/>
              </a:stretch>
            </a:blipFill>
          </p:spPr>
        </p:sp>
        <p:sp>
          <p:nvSpPr>
            <p:cNvPr name="Freeform 21" id="21"/>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22" id="22"/>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3" id="23"/>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4" id="24"/>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5" id="25"/>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6" id="26"/>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27" id="27"/>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28" id="28"/>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name="TextBox 29" id="29"/>
          <p:cNvSpPr txBox="true"/>
          <p:nvPr/>
        </p:nvSpPr>
        <p:spPr>
          <a:xfrm rot="0">
            <a:off x="2277305" y="27842"/>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Suicide Rate</a:t>
            </a:r>
          </a:p>
        </p:txBody>
      </p:sp>
      <p:sp>
        <p:nvSpPr>
          <p:cNvPr name="Freeform 30" id="30"/>
          <p:cNvSpPr/>
          <p:nvPr/>
        </p:nvSpPr>
        <p:spPr>
          <a:xfrm flipH="false" flipV="false" rot="0">
            <a:off x="11533643" y="676075"/>
            <a:ext cx="6334004" cy="11047681"/>
          </a:xfrm>
          <a:custGeom>
            <a:avLst/>
            <a:gdLst/>
            <a:ahLst/>
            <a:cxnLst/>
            <a:rect r="r" b="b" t="t" l="l"/>
            <a:pathLst>
              <a:path h="11047681" w="6334004">
                <a:moveTo>
                  <a:pt x="0" y="0"/>
                </a:moveTo>
                <a:lnTo>
                  <a:pt x="6334004" y="0"/>
                </a:lnTo>
                <a:lnTo>
                  <a:pt x="6334004" y="11047681"/>
                </a:lnTo>
                <a:lnTo>
                  <a:pt x="0" y="11047681"/>
                </a:lnTo>
                <a:lnTo>
                  <a:pt x="0" y="0"/>
                </a:lnTo>
                <a:close/>
              </a:path>
            </a:pathLst>
          </a:custGeom>
          <a:blipFill>
            <a:blip r:embed="rId7"/>
            <a:stretch>
              <a:fillRect l="0" t="0" r="0" b="0"/>
            </a:stretch>
          </a:blipFill>
        </p:spPr>
      </p:sp>
      <p:sp>
        <p:nvSpPr>
          <p:cNvPr name="Freeform 31" id="31"/>
          <p:cNvSpPr/>
          <p:nvPr/>
        </p:nvSpPr>
        <p:spPr>
          <a:xfrm flipH="false" flipV="false" rot="0">
            <a:off x="353563" y="332118"/>
            <a:ext cx="2109941" cy="2055434"/>
          </a:xfrm>
          <a:custGeom>
            <a:avLst/>
            <a:gdLst/>
            <a:ahLst/>
            <a:cxnLst/>
            <a:rect r="r" b="b" t="t" l="l"/>
            <a:pathLst>
              <a:path h="2055434" w="2109941">
                <a:moveTo>
                  <a:pt x="0" y="0"/>
                </a:moveTo>
                <a:lnTo>
                  <a:pt x="2109941" y="0"/>
                </a:lnTo>
                <a:lnTo>
                  <a:pt x="2109941" y="2055434"/>
                </a:lnTo>
                <a:lnTo>
                  <a:pt x="0" y="20554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314735" y="8726212"/>
            <a:ext cx="1093799" cy="1064175"/>
          </a:xfrm>
          <a:custGeom>
            <a:avLst/>
            <a:gdLst/>
            <a:ahLst/>
            <a:cxnLst/>
            <a:rect r="r" b="b" t="t" l="l"/>
            <a:pathLst>
              <a:path h="1064175" w="1093799">
                <a:moveTo>
                  <a:pt x="0" y="0"/>
                </a:moveTo>
                <a:lnTo>
                  <a:pt x="1093799" y="0"/>
                </a:lnTo>
                <a:lnTo>
                  <a:pt x="1093799" y="1064176"/>
                </a:lnTo>
                <a:lnTo>
                  <a:pt x="0" y="10641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33" id="33"/>
          <p:cNvSpPr/>
          <p:nvPr/>
        </p:nvSpPr>
        <p:spPr>
          <a:xfrm flipH="false" flipV="false" rot="0">
            <a:off x="13306061" y="8726212"/>
            <a:ext cx="1093799" cy="1064175"/>
          </a:xfrm>
          <a:custGeom>
            <a:avLst/>
            <a:gdLst/>
            <a:ahLst/>
            <a:cxnLst/>
            <a:rect r="r" b="b" t="t" l="l"/>
            <a:pathLst>
              <a:path h="1064175" w="1093799">
                <a:moveTo>
                  <a:pt x="0" y="0"/>
                </a:moveTo>
                <a:lnTo>
                  <a:pt x="1093798" y="0"/>
                </a:lnTo>
                <a:lnTo>
                  <a:pt x="1093798" y="1064176"/>
                </a:lnTo>
                <a:lnTo>
                  <a:pt x="0" y="10641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2557423" y="3410384"/>
            <a:ext cx="10312308" cy="5847916"/>
            <a:chOff x="0" y="0"/>
            <a:chExt cx="2715999" cy="1540192"/>
          </a:xfrm>
        </p:grpSpPr>
        <p:sp>
          <p:nvSpPr>
            <p:cNvPr name="Freeform 3" id="3"/>
            <p:cNvSpPr/>
            <p:nvPr/>
          </p:nvSpPr>
          <p:spPr>
            <a:xfrm flipH="false" flipV="false" rot="0">
              <a:off x="0" y="0"/>
              <a:ext cx="2715999" cy="1540192"/>
            </a:xfrm>
            <a:custGeom>
              <a:avLst/>
              <a:gdLst/>
              <a:ahLst/>
              <a:cxnLst/>
              <a:rect r="r" b="b" t="t" l="l"/>
              <a:pathLst>
                <a:path h="1540192" w="2715999">
                  <a:moveTo>
                    <a:pt x="25525" y="0"/>
                  </a:moveTo>
                  <a:lnTo>
                    <a:pt x="2690474" y="0"/>
                  </a:lnTo>
                  <a:cubicBezTo>
                    <a:pt x="2704571" y="0"/>
                    <a:pt x="2715999" y="11428"/>
                    <a:pt x="2715999" y="25525"/>
                  </a:cubicBezTo>
                  <a:lnTo>
                    <a:pt x="2715999" y="1514667"/>
                  </a:lnTo>
                  <a:cubicBezTo>
                    <a:pt x="2715999" y="1528764"/>
                    <a:pt x="2704571" y="1540192"/>
                    <a:pt x="2690474" y="1540192"/>
                  </a:cubicBezTo>
                  <a:lnTo>
                    <a:pt x="25525" y="1540192"/>
                  </a:lnTo>
                  <a:cubicBezTo>
                    <a:pt x="11428" y="1540192"/>
                    <a:pt x="0" y="1528764"/>
                    <a:pt x="0" y="1514667"/>
                  </a:cubicBezTo>
                  <a:lnTo>
                    <a:pt x="0" y="25525"/>
                  </a:lnTo>
                  <a:cubicBezTo>
                    <a:pt x="0" y="11428"/>
                    <a:pt x="11428" y="0"/>
                    <a:pt x="25525"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2715999" cy="1568767"/>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12869731" y="2264403"/>
            <a:ext cx="5418269" cy="10088320"/>
          </a:xfrm>
          <a:custGeom>
            <a:avLst/>
            <a:gdLst/>
            <a:ahLst/>
            <a:cxnLst/>
            <a:rect r="r" b="b" t="t" l="l"/>
            <a:pathLst>
              <a:path h="10088320" w="5418269">
                <a:moveTo>
                  <a:pt x="0" y="0"/>
                </a:moveTo>
                <a:lnTo>
                  <a:pt x="5418269" y="0"/>
                </a:lnTo>
                <a:lnTo>
                  <a:pt x="5418269" y="10088321"/>
                </a:lnTo>
                <a:lnTo>
                  <a:pt x="0" y="10088321"/>
                </a:lnTo>
                <a:lnTo>
                  <a:pt x="0" y="0"/>
                </a:lnTo>
                <a:close/>
              </a:path>
            </a:pathLst>
          </a:custGeom>
          <a:blipFill>
            <a:blip r:embed="rId2"/>
            <a:stretch>
              <a:fillRect l="0" t="0" r="0" b="0"/>
            </a:stretch>
          </a:blipFill>
        </p:spPr>
      </p:sp>
      <p:sp>
        <p:nvSpPr>
          <p:cNvPr name="Freeform 6" id="6"/>
          <p:cNvSpPr/>
          <p:nvPr/>
        </p:nvSpPr>
        <p:spPr>
          <a:xfrm flipH="false" flipV="false" rot="0">
            <a:off x="7144030" y="3893796"/>
            <a:ext cx="1139094" cy="1790324"/>
          </a:xfrm>
          <a:custGeom>
            <a:avLst/>
            <a:gdLst/>
            <a:ahLst/>
            <a:cxnLst/>
            <a:rect r="r" b="b" t="t" l="l"/>
            <a:pathLst>
              <a:path h="1790324" w="1139094">
                <a:moveTo>
                  <a:pt x="0" y="0"/>
                </a:moveTo>
                <a:lnTo>
                  <a:pt x="1139094" y="0"/>
                </a:lnTo>
                <a:lnTo>
                  <a:pt x="1139094" y="1790324"/>
                </a:lnTo>
                <a:lnTo>
                  <a:pt x="0" y="17903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686105" y="6146488"/>
            <a:ext cx="8054945" cy="2314626"/>
          </a:xfrm>
          <a:prstGeom prst="rect">
            <a:avLst/>
          </a:prstGeom>
        </p:spPr>
        <p:txBody>
          <a:bodyPr anchor="t" rtlCol="false" tIns="0" lIns="0" bIns="0" rIns="0">
            <a:spAutoFit/>
          </a:bodyPr>
          <a:lstStyle/>
          <a:p>
            <a:pPr algn="ctr">
              <a:lnSpc>
                <a:spcPts val="4584"/>
              </a:lnSpc>
            </a:pPr>
            <a:r>
              <a:rPr lang="en-US" sz="3697">
                <a:solidFill>
                  <a:srgbClr val="1E5B82"/>
                </a:solidFill>
                <a:latin typeface="Canva Sans"/>
              </a:rPr>
              <a:t>Can a machine learning approach be used to predict suicide risk among Young Students in Bangladesh accurately?</a:t>
            </a:r>
          </a:p>
        </p:txBody>
      </p:sp>
      <p:sp>
        <p:nvSpPr>
          <p:cNvPr name="TextBox 8" id="8"/>
          <p:cNvSpPr txBox="true"/>
          <p:nvPr/>
        </p:nvSpPr>
        <p:spPr>
          <a:xfrm rot="0">
            <a:off x="5404994" y="1107347"/>
            <a:ext cx="6743505" cy="849411"/>
          </a:xfrm>
          <a:prstGeom prst="rect">
            <a:avLst/>
          </a:prstGeom>
        </p:spPr>
        <p:txBody>
          <a:bodyPr anchor="t" rtlCol="false" tIns="0" lIns="0" bIns="0" rIns="0">
            <a:spAutoFit/>
          </a:bodyPr>
          <a:lstStyle/>
          <a:p>
            <a:pPr>
              <a:lnSpc>
                <a:spcPts val="5967"/>
              </a:lnSpc>
            </a:pPr>
            <a:r>
              <a:rPr lang="en-US" sz="5328">
                <a:solidFill>
                  <a:srgbClr val="1E5B82"/>
                </a:solidFill>
                <a:latin typeface="Codec Pro ExtraBold"/>
              </a:rPr>
              <a:t>Research Question</a:t>
            </a:r>
          </a:p>
        </p:txBody>
      </p:sp>
      <p:sp>
        <p:nvSpPr>
          <p:cNvPr name="Freeform 9" id="9"/>
          <p:cNvSpPr/>
          <p:nvPr/>
        </p:nvSpPr>
        <p:spPr>
          <a:xfrm flipH="false" flipV="false" rot="0">
            <a:off x="353563" y="332118"/>
            <a:ext cx="2109941" cy="2055434"/>
          </a:xfrm>
          <a:custGeom>
            <a:avLst/>
            <a:gdLst/>
            <a:ahLst/>
            <a:cxnLst/>
            <a:rect r="r" b="b" t="t" l="l"/>
            <a:pathLst>
              <a:path h="2055434" w="2109941">
                <a:moveTo>
                  <a:pt x="0" y="0"/>
                </a:moveTo>
                <a:lnTo>
                  <a:pt x="2109941" y="0"/>
                </a:lnTo>
                <a:lnTo>
                  <a:pt x="2109941" y="2055434"/>
                </a:lnTo>
                <a:lnTo>
                  <a:pt x="0" y="20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14735" y="8726212"/>
            <a:ext cx="1093799" cy="1064175"/>
          </a:xfrm>
          <a:custGeom>
            <a:avLst/>
            <a:gdLst/>
            <a:ahLst/>
            <a:cxnLst/>
            <a:rect r="r" b="b" t="t" l="l"/>
            <a:pathLst>
              <a:path h="1064175" w="1093799">
                <a:moveTo>
                  <a:pt x="0" y="0"/>
                </a:moveTo>
                <a:lnTo>
                  <a:pt x="1093799" y="0"/>
                </a:lnTo>
                <a:lnTo>
                  <a:pt x="1093799" y="1064176"/>
                </a:lnTo>
                <a:lnTo>
                  <a:pt x="0" y="1064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17259300" y="-511528"/>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549633"/>
          <a:ext cx="16230600" cy="7038986"/>
        </p:xfrm>
        <a:graphic>
          <a:graphicData uri="http://schemas.openxmlformats.org/drawingml/2006/table">
            <a:tbl>
              <a:tblPr/>
              <a:tblGrid>
                <a:gridCol w="8115300"/>
                <a:gridCol w="8115300"/>
              </a:tblGrid>
              <a:tr h="1490136">
                <a:tc>
                  <a:txBody>
                    <a:bodyPr anchor="t" rtlCol="false"/>
                    <a:lstStyle/>
                    <a:p>
                      <a:pPr algn="ctr">
                        <a:lnSpc>
                          <a:spcPts val="5061"/>
                        </a:lnSpc>
                        <a:defRPr/>
                      </a:pPr>
                      <a:r>
                        <a:rPr lang="en-US" sz="3615">
                          <a:solidFill>
                            <a:srgbClr val="FFFFFF"/>
                          </a:solidFill>
                          <a:latin typeface="Codec Pro ExtraBold Bold"/>
                        </a:rPr>
                        <a:t>Authors/Title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1E5B82"/>
                    </a:solidFill>
                  </a:tcPr>
                </a:tc>
                <a:tc>
                  <a:txBody>
                    <a:bodyPr anchor="t" rtlCol="false"/>
                    <a:lstStyle/>
                    <a:p>
                      <a:pPr algn="ctr">
                        <a:lnSpc>
                          <a:spcPts val="5061"/>
                        </a:lnSpc>
                        <a:defRPr/>
                      </a:pPr>
                      <a:r>
                        <a:rPr lang="en-US" sz="3615">
                          <a:solidFill>
                            <a:srgbClr val="FFFFFF"/>
                          </a:solidFill>
                          <a:latin typeface="Codec Pro ExtraBold Bold"/>
                        </a:rPr>
                        <a:t>Findings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1E5B82"/>
                    </a:solidFill>
                  </a:tcPr>
                </a:tc>
              </a:tr>
              <a:tr h="2547402">
                <a:tc>
                  <a:txBody>
                    <a:bodyPr anchor="t" rtlCol="false"/>
                    <a:lstStyle/>
                    <a:p>
                      <a:pPr algn="just">
                        <a:lnSpc>
                          <a:spcPts val="2541"/>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4F1FA"/>
                    </a:solidFill>
                  </a:tcPr>
                </a:tc>
                <a:tc>
                  <a:txBody>
                    <a:bodyPr anchor="t" rtlCol="false"/>
                    <a:lstStyle/>
                    <a:p>
                      <a:pPr algn="ctr">
                        <a:lnSpc>
                          <a:spcPts val="2541"/>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4F1FA"/>
                    </a:solidFill>
                  </a:tcPr>
                </a:tc>
              </a:tr>
              <a:tr h="3001448">
                <a:tc>
                  <a:txBody>
                    <a:bodyPr anchor="t" rtlCol="false"/>
                    <a:lstStyle/>
                    <a:p>
                      <a:pPr algn="ctr">
                        <a:lnSpc>
                          <a:spcPts val="2541"/>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4F1FA"/>
                    </a:solidFill>
                  </a:tcPr>
                </a:tc>
                <a:tc>
                  <a:txBody>
                    <a:bodyPr anchor="t" rtlCol="false"/>
                    <a:lstStyle/>
                    <a:p>
                      <a:pPr algn="ctr">
                        <a:lnSpc>
                          <a:spcPts val="2541"/>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4F1FA"/>
                    </a:solidFill>
                  </a:tcPr>
                </a:tc>
              </a:tr>
            </a:tbl>
          </a:graphicData>
        </a:graphic>
      </p:graphicFrame>
      <p:sp>
        <p:nvSpPr>
          <p:cNvPr name="TextBox 3" id="3"/>
          <p:cNvSpPr txBox="true"/>
          <p:nvPr/>
        </p:nvSpPr>
        <p:spPr>
          <a:xfrm rot="0">
            <a:off x="6350189" y="800861"/>
            <a:ext cx="6743505" cy="849411"/>
          </a:xfrm>
          <a:prstGeom prst="rect">
            <a:avLst/>
          </a:prstGeom>
        </p:spPr>
        <p:txBody>
          <a:bodyPr anchor="t" rtlCol="false" tIns="0" lIns="0" bIns="0" rIns="0">
            <a:spAutoFit/>
          </a:bodyPr>
          <a:lstStyle/>
          <a:p>
            <a:pPr>
              <a:lnSpc>
                <a:spcPts val="5967"/>
              </a:lnSpc>
            </a:pPr>
            <a:r>
              <a:rPr lang="en-US" sz="5328">
                <a:solidFill>
                  <a:srgbClr val="1E5B82"/>
                </a:solidFill>
                <a:latin typeface="Codec Pro ExtraBold"/>
              </a:rPr>
              <a:t>Literature Review</a:t>
            </a:r>
          </a:p>
        </p:txBody>
      </p:sp>
      <p:sp>
        <p:nvSpPr>
          <p:cNvPr name="TextBox 4" id="4"/>
          <p:cNvSpPr txBox="true"/>
          <p:nvPr/>
        </p:nvSpPr>
        <p:spPr>
          <a:xfrm rot="0">
            <a:off x="1409687" y="4134256"/>
            <a:ext cx="7485298" cy="2491523"/>
          </a:xfrm>
          <a:prstGeom prst="rect">
            <a:avLst/>
          </a:prstGeom>
        </p:spPr>
        <p:txBody>
          <a:bodyPr anchor="t" rtlCol="false" tIns="0" lIns="0" bIns="0" rIns="0">
            <a:spAutoFit/>
          </a:bodyPr>
          <a:lstStyle/>
          <a:p>
            <a:pPr algn="just">
              <a:lnSpc>
                <a:spcPts val="3360"/>
              </a:lnSpc>
            </a:pPr>
            <a:r>
              <a:rPr lang="en-US" sz="2400">
                <a:solidFill>
                  <a:srgbClr val="1E5B82"/>
                </a:solidFill>
                <a:latin typeface="Canva Sans"/>
              </a:rPr>
              <a:t>Ryan M. Hill, Benjamin Ooster- </a:t>
            </a:r>
            <a:r>
              <a:rPr lang="en-US" sz="2400">
                <a:solidFill>
                  <a:srgbClr val="1E5B82"/>
                </a:solidFill>
                <a:latin typeface="Canva Sans"/>
              </a:rPr>
              <a:t>hoff and Calvin Do </a:t>
            </a:r>
          </a:p>
          <a:p>
            <a:pPr algn="just">
              <a:lnSpc>
                <a:spcPts val="3360"/>
              </a:lnSpc>
            </a:pPr>
          </a:p>
          <a:p>
            <a:pPr algn="just">
              <a:lnSpc>
                <a:spcPts val="3360"/>
              </a:lnSpc>
            </a:pPr>
            <a:r>
              <a:rPr lang="en-US" sz="2400">
                <a:solidFill>
                  <a:srgbClr val="1E5B82"/>
                </a:solidFill>
                <a:latin typeface="Canva Sans"/>
              </a:rPr>
              <a:t>“Using Machine Learning to Identify Suicide Risk: A Classification Tree Ap- proach to Prospectively Identify Adolescent Suicide Attempters”</a:t>
            </a:r>
          </a:p>
          <a:p>
            <a:pPr algn="just">
              <a:lnSpc>
                <a:spcPts val="3360"/>
              </a:lnSpc>
            </a:pPr>
          </a:p>
        </p:txBody>
      </p:sp>
      <p:sp>
        <p:nvSpPr>
          <p:cNvPr name="TextBox 5" id="5"/>
          <p:cNvSpPr txBox="true"/>
          <p:nvPr/>
        </p:nvSpPr>
        <p:spPr>
          <a:xfrm rot="0">
            <a:off x="1409687" y="6722808"/>
            <a:ext cx="7485298" cy="2491524"/>
          </a:xfrm>
          <a:prstGeom prst="rect">
            <a:avLst/>
          </a:prstGeom>
        </p:spPr>
        <p:txBody>
          <a:bodyPr anchor="t" rtlCol="false" tIns="0" lIns="0" bIns="0" rIns="0">
            <a:spAutoFit/>
          </a:bodyPr>
          <a:lstStyle/>
          <a:p>
            <a:pPr algn="just">
              <a:lnSpc>
                <a:spcPts val="3359"/>
              </a:lnSpc>
            </a:pPr>
            <a:r>
              <a:rPr lang="en-US" sz="2399">
                <a:solidFill>
                  <a:srgbClr val="1E5B82"/>
                </a:solidFill>
                <a:latin typeface="Canva Sans"/>
              </a:rPr>
              <a:t>Melissa Macalli1,7, Marie Navarro1,7, Massimiliano Orri1,2, Marie </a:t>
            </a:r>
            <a:r>
              <a:rPr lang="en-US" sz="2399">
                <a:solidFill>
                  <a:srgbClr val="1E5B82"/>
                </a:solidFill>
                <a:latin typeface="Canva Sans"/>
                <a:ea typeface="Canva Sans"/>
              </a:rPr>
              <a:t>Tournier1,3, Rodolphe Thi´ebaut1,4,5, Sylvana M. Cˆot´e1,6 and Christophe</a:t>
            </a:r>
          </a:p>
          <a:p>
            <a:pPr algn="just">
              <a:lnSpc>
                <a:spcPts val="3359"/>
              </a:lnSpc>
            </a:pPr>
            <a:r>
              <a:rPr lang="en-US" sz="2399">
                <a:solidFill>
                  <a:srgbClr val="1E5B82"/>
                </a:solidFill>
                <a:latin typeface="Canva Sans"/>
              </a:rPr>
              <a:t>“A Tzourio1 approach for predicting suicidal thoughts and behaviours among col- lege students”</a:t>
            </a:r>
          </a:p>
        </p:txBody>
      </p:sp>
      <p:sp>
        <p:nvSpPr>
          <p:cNvPr name="TextBox 6" id="6"/>
          <p:cNvSpPr txBox="true"/>
          <p:nvPr/>
        </p:nvSpPr>
        <p:spPr>
          <a:xfrm rot="0">
            <a:off x="9351045" y="4134256"/>
            <a:ext cx="7485298" cy="2072459"/>
          </a:xfrm>
          <a:prstGeom prst="rect">
            <a:avLst/>
          </a:prstGeom>
        </p:spPr>
        <p:txBody>
          <a:bodyPr anchor="t" rtlCol="false" tIns="0" lIns="0" bIns="0" rIns="0">
            <a:spAutoFit/>
          </a:bodyPr>
          <a:lstStyle/>
          <a:p>
            <a:pPr algn="ctr">
              <a:lnSpc>
                <a:spcPts val="3360"/>
              </a:lnSpc>
            </a:pPr>
            <a:r>
              <a:rPr lang="en-US" sz="2400">
                <a:solidFill>
                  <a:srgbClr val="1E5B82"/>
                </a:solidFill>
                <a:latin typeface="Canva Sans"/>
              </a:rPr>
              <a:t>The findings showed that two clas</a:t>
            </a:r>
            <a:r>
              <a:rPr lang="en-US" sz="2400">
                <a:solidFill>
                  <a:srgbClr val="1E5B82"/>
                </a:solidFill>
                <a:latin typeface="Canva Sans"/>
              </a:rPr>
              <a:t>sification tree solutions, with corresponding sensitivity/specificity ratios of 90.6%/70.9% and 69.8%/85.7%, maximized risk prediction.</a:t>
            </a:r>
          </a:p>
          <a:p>
            <a:pPr algn="ctr">
              <a:lnSpc>
                <a:spcPts val="3360"/>
              </a:lnSpc>
            </a:pPr>
          </a:p>
        </p:txBody>
      </p:sp>
      <p:sp>
        <p:nvSpPr>
          <p:cNvPr name="TextBox 7" id="7"/>
          <p:cNvSpPr txBox="true"/>
          <p:nvPr/>
        </p:nvSpPr>
        <p:spPr>
          <a:xfrm rot="0">
            <a:off x="9351045" y="6757252"/>
            <a:ext cx="7485298" cy="1989364"/>
          </a:xfrm>
          <a:prstGeom prst="rect">
            <a:avLst/>
          </a:prstGeom>
        </p:spPr>
        <p:txBody>
          <a:bodyPr anchor="t" rtlCol="false" tIns="0" lIns="0" bIns="0" rIns="0">
            <a:spAutoFit/>
          </a:bodyPr>
          <a:lstStyle/>
          <a:p>
            <a:pPr algn="just">
              <a:lnSpc>
                <a:spcPts val="3220"/>
              </a:lnSpc>
            </a:pPr>
            <a:r>
              <a:rPr lang="en-US" sz="2300">
                <a:solidFill>
                  <a:srgbClr val="1E5B82"/>
                </a:solidFill>
                <a:latin typeface="Canva Sans"/>
              </a:rPr>
              <a:t>With an AUC of 0.8, sensitivity of 79% </a:t>
            </a:r>
            <a:r>
              <a:rPr lang="en-US" sz="2300">
                <a:solidFill>
                  <a:srgbClr val="1E5B82"/>
                </a:solidFill>
                <a:latin typeface="Canva Sans"/>
              </a:rPr>
              <a:t>for girls and 81% for boys, and positive predictive value of 40% for females and 36% for boys, the models demonstrated strong predictive performance.</a:t>
            </a:r>
          </a:p>
          <a:p>
            <a:pPr algn="just">
              <a:lnSpc>
                <a:spcPts val="3220"/>
              </a:lnSpc>
            </a:pPr>
          </a:p>
        </p:txBody>
      </p:sp>
      <p:sp>
        <p:nvSpPr>
          <p:cNvPr name="Freeform 8" id="8"/>
          <p:cNvSpPr/>
          <p:nvPr/>
        </p:nvSpPr>
        <p:spPr>
          <a:xfrm flipH="false" flipV="false" rot="0">
            <a:off x="17259300" y="-511528"/>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110044"/>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DAF0ZS6WesU</dc:identifier>
  <dcterms:modified xsi:type="dcterms:W3CDTF">2011-08-01T06:04:30Z</dcterms:modified>
  <cp:revision>1</cp:revision>
  <dc:title>Group-23</dc:title>
</cp:coreProperties>
</file>